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05" r:id="rId3"/>
    <p:sldId id="257" r:id="rId4"/>
    <p:sldId id="258" r:id="rId5"/>
    <p:sldId id="273" r:id="rId6"/>
    <p:sldId id="259" r:id="rId7"/>
    <p:sldId id="274" r:id="rId8"/>
    <p:sldId id="262" r:id="rId9"/>
    <p:sldId id="301" r:id="rId10"/>
    <p:sldId id="275" r:id="rId11"/>
    <p:sldId id="303" r:id="rId12"/>
    <p:sldId id="276" r:id="rId13"/>
    <p:sldId id="277" r:id="rId14"/>
    <p:sldId id="279" r:id="rId15"/>
    <p:sldId id="280" r:id="rId16"/>
    <p:sldId id="278" r:id="rId17"/>
    <p:sldId id="281" r:id="rId18"/>
    <p:sldId id="283" r:id="rId19"/>
    <p:sldId id="300" r:id="rId20"/>
    <p:sldId id="282" r:id="rId21"/>
    <p:sldId id="284" r:id="rId22"/>
    <p:sldId id="285" r:id="rId23"/>
    <p:sldId id="286" r:id="rId24"/>
    <p:sldId id="288" r:id="rId25"/>
    <p:sldId id="289" r:id="rId26"/>
    <p:sldId id="291" r:id="rId27"/>
    <p:sldId id="264" r:id="rId28"/>
    <p:sldId id="292" r:id="rId29"/>
    <p:sldId id="265" r:id="rId30"/>
    <p:sldId id="306" r:id="rId31"/>
    <p:sldId id="293" r:id="rId32"/>
    <p:sldId id="294" r:id="rId33"/>
    <p:sldId id="295" r:id="rId34"/>
    <p:sldId id="296" r:id="rId35"/>
    <p:sldId id="269" r:id="rId36"/>
    <p:sldId id="272" r:id="rId37"/>
    <p:sldId id="308" r:id="rId38"/>
    <p:sldId id="311" r:id="rId39"/>
    <p:sldId id="310" r:id="rId40"/>
    <p:sldId id="307" r:id="rId41"/>
    <p:sldId id="316" r:id="rId42"/>
    <p:sldId id="317" r:id="rId43"/>
    <p:sldId id="314" r:id="rId44"/>
    <p:sldId id="318" r:id="rId45"/>
    <p:sldId id="315" r:id="rId46"/>
    <p:sldId id="319" r:id="rId47"/>
    <p:sldId id="320" r:id="rId48"/>
    <p:sldId id="321" r:id="rId49"/>
    <p:sldId id="322" r:id="rId50"/>
    <p:sldId id="297" r:id="rId51"/>
    <p:sldId id="304" r:id="rId52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SimSun" charset="0"/>
        <a:cs typeface="SimSu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1" autoAdjust="0"/>
    <p:restoredTop sz="94619" autoAdjust="0"/>
  </p:normalViewPr>
  <p:slideViewPr>
    <p:cSldViewPr>
      <p:cViewPr varScale="1">
        <p:scale>
          <a:sx n="104" d="100"/>
          <a:sy n="104" d="100"/>
        </p:scale>
        <p:origin x="-104" y="-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fld id="{A1B1CF0F-D103-9A49-8093-A556BAE24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94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3A7983-93BE-BF4C-8225-EBB83B0E0913}" type="slidenum">
              <a:rPr lang="en-US"/>
              <a:pPr/>
              <a:t>1</a:t>
            </a:fld>
            <a:endParaRPr lang="en-US"/>
          </a:p>
        </p:txBody>
      </p:sp>
      <p:sp>
        <p:nvSpPr>
          <p:cNvPr id="204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4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72A62D-1170-564F-9CCB-E306A5EB2FDE}" type="slidenum">
              <a:rPr lang="en-US"/>
              <a:pPr/>
              <a:t>27</a:t>
            </a:fld>
            <a:endParaRPr lang="en-US"/>
          </a:p>
        </p:txBody>
      </p:sp>
      <p:sp>
        <p:nvSpPr>
          <p:cNvPr id="286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C9DDBD-8D99-034F-A241-BBE0594E5E70}" type="slidenum">
              <a:rPr lang="en-US"/>
              <a:pPr/>
              <a:t>29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C9DDBD-8D99-034F-A241-BBE0594E5E70}" type="slidenum">
              <a:rPr lang="en-US"/>
              <a:pPr/>
              <a:t>30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8BB941-18A9-3C44-AFCB-7F915DDB7485}" type="slidenum">
              <a:rPr lang="en-US"/>
              <a:pPr/>
              <a:t>35</a:t>
            </a:fld>
            <a:endParaRPr lang="en-US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C0D269-C7B1-7E45-9212-B91A7AFC9D50}" type="slidenum">
              <a:rPr lang="en-US"/>
              <a:pPr/>
              <a:t>3</a:t>
            </a:fld>
            <a:endParaRPr lang="en-US"/>
          </a:p>
        </p:txBody>
      </p:sp>
      <p:sp>
        <p:nvSpPr>
          <p:cNvPr id="215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US">
                <a:ea typeface="SimSun" charset="0"/>
                <a:cs typeface="SimSun" charset="0"/>
              </a:rPr>
              <a:t>Lamprey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120911-88E5-CA41-89CD-D558F79F9C51}" type="slidenum">
              <a:rPr lang="en-US"/>
              <a:pPr/>
              <a:t>36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025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7C9495-6B85-A643-88B2-F5501335D270}" type="slidenum">
              <a:rPr lang="en-GB"/>
              <a:pPr/>
              <a:t>37</a:t>
            </a:fld>
            <a:endParaRPr lang="en-GB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9F1EF2-2F4A-D847-868B-C5A9042FF091}" type="slidenum">
              <a:rPr lang="en-GB"/>
              <a:pPr/>
              <a:t>38</a:t>
            </a:fld>
            <a:endParaRPr lang="en-GB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B41FF4-9104-B146-81C0-BEC23CD1FFCB}" type="slidenum">
              <a:rPr lang="en-GB"/>
              <a:pPr/>
              <a:t>39</a:t>
            </a:fld>
            <a:endParaRPr lang="en-GB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7C9495-6B85-A643-88B2-F5501335D270}" type="slidenum">
              <a:rPr lang="en-GB"/>
              <a:pPr/>
              <a:t>41</a:t>
            </a:fld>
            <a:endParaRPr lang="en-GB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A0B32E-1CA4-1346-9C34-DDED01F2A3FC}" type="slidenum">
              <a:rPr lang="en-GB"/>
              <a:pPr/>
              <a:t>42</a:t>
            </a:fld>
            <a:endParaRPr lang="en-GB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A0BA6DF-D747-074C-BBE8-A7D7F1B411E8}" type="slidenum">
              <a:rPr lang="en-GB"/>
              <a:pPr/>
              <a:t>44</a:t>
            </a:fld>
            <a:endParaRPr lang="en-GB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C5FDAC-B5D3-0C4F-8A03-F2E1ECAF337A}" type="slidenum">
              <a:rPr lang="en-US"/>
              <a:pPr/>
              <a:t>4</a:t>
            </a:fld>
            <a:endParaRPr lang="en-US"/>
          </a:p>
        </p:txBody>
      </p:sp>
      <p:sp>
        <p:nvSpPr>
          <p:cNvPr id="225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25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4C87BB-E2AB-3548-88BD-A874149F1119}" type="slidenum">
              <a:rPr lang="en-US"/>
              <a:pPr/>
              <a:t>6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84FEF4-5AFF-BE48-9E61-0FDA77C60F71}" type="slidenum">
              <a:rPr lang="en-US"/>
              <a:pPr/>
              <a:t>8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Cell Biology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13D298-5F83-4345-822B-9B3438529971}" type="datetime1">
              <a:rPr lang="en-US">
                <a:latin typeface="Calibri" charset="0"/>
              </a:rPr>
              <a:pPr eaLnBrk="1" hangingPunct="1"/>
              <a:t>1/24/16</a:t>
            </a:fld>
            <a:endParaRPr lang="en-US">
              <a:latin typeface="Calibri" charset="0"/>
            </a:endParaRP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G. Podgorski, Biol 1010</a:t>
            </a:r>
          </a:p>
        </p:txBody>
      </p:sp>
      <p:sp>
        <p:nvSpPr>
          <p:cNvPr id="235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97691A-60EB-1049-892E-3252158F22C3}" type="slidenum">
              <a:rPr lang="en-US">
                <a:latin typeface="Calibri" charset="0"/>
              </a:rPr>
              <a:pPr eaLnBrk="1" hangingPunct="1"/>
              <a:t>19</a:t>
            </a:fld>
            <a:endParaRPr lang="en-US">
              <a:latin typeface="Calibri" charset="0"/>
            </a:endParaRPr>
          </a:p>
        </p:txBody>
      </p:sp>
      <p:sp>
        <p:nvSpPr>
          <p:cNvPr id="286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A0B1C76-D537-DA46-9F03-07189F0365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E88840-3046-3F44-8077-AF813B82CF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4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D02DF9-AC21-B744-AE20-2749607C5C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9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87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878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8788"/>
          </a:xfrm>
        </p:spPr>
        <p:txBody>
          <a:bodyPr/>
          <a:lstStyle>
            <a:lvl1pPr>
              <a:defRPr/>
            </a:lvl1pPr>
          </a:lstStyle>
          <a:p>
            <a:fld id="{55C3444A-EF62-234C-8A50-AA6501CA68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8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05000"/>
            <a:ext cx="3808413" cy="380841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1905000"/>
            <a:ext cx="3810000" cy="380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44E0A-2139-F64A-B745-14AA73F726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3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08413" cy="3808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05000"/>
            <a:ext cx="3810000" cy="380841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BCD93-FF88-9E4D-ADF1-B2BA8EDECE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28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858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08413" cy="182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905000"/>
            <a:ext cx="3810000" cy="1827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884613"/>
            <a:ext cx="3808413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884613"/>
            <a:ext cx="38100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7BF16-579A-6F40-B9C0-8AC959DE51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6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4D3CB6-287E-B849-8095-FE515271F9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90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A1D082-4FFA-E242-85EB-3637824C94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32BCD57-E347-6A42-AF4E-43F27C194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12A449-326C-8741-B204-FC48DC3CE6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9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1476D9-2E33-A14E-A8B2-0F2AAEFD71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0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F3BDF42-C7E1-4F4D-9344-7134F0C6E4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6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50413F-7604-6644-B46A-B2E85B03A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3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5B3A99A-6A13-FA40-BF27-0F62EA063B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9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fld id="{23F5469C-D812-9E44-A0B8-9D16757A34B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+mj-lt"/>
          <a:ea typeface="+mj-ea"/>
          <a:cs typeface="+mj-cs"/>
        </a:defRPr>
      </a:lvl1pPr>
      <a:lvl2pPr marL="742950" indent="-28575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2pPr>
      <a:lvl3pPr marL="1143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3pPr>
      <a:lvl4pPr marL="1600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4pPr>
      <a:lvl5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SimSun" charset="0"/>
          <a:cs typeface="SimSun" charset="0"/>
        </a:defRPr>
      </a:lvl9pPr>
    </p:titleStyle>
    <p:bodyStyle>
      <a:lvl1pPr marL="342900" indent="-342900" algn="l" defTabSz="457200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5" Type="http://schemas.openxmlformats.org/officeDocument/2006/relationships/image" Target="../media/image5.png"/><Relationship Id="rId6" Type="http://schemas.openxmlformats.org/officeDocument/2006/relationships/image" Target="../media/image6.wmf"/><Relationship Id="rId7" Type="http://schemas.openxmlformats.org/officeDocument/2006/relationships/image" Target="../media/image7.png"/><Relationship Id="rId8" Type="http://schemas.openxmlformats.org/officeDocument/2006/relationships/image" Target="../media/image8.wmf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WordArt 1"/>
          <p:cNvSpPr>
            <a:spLocks noChangeArrowheads="1" noChangeShapeType="1" noTextEdit="1"/>
          </p:cNvSpPr>
          <p:nvPr/>
        </p:nvSpPr>
        <p:spPr bwMode="auto">
          <a:xfrm>
            <a:off x="2895600" y="990600"/>
            <a:ext cx="3609975" cy="2203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Obliqu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3600" kern="10" dirty="0">
                <a:ln w="9360">
                  <a:miter lim="800000"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CELLS</a:t>
            </a:r>
          </a:p>
        </p:txBody>
      </p:sp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447800" y="4114800"/>
            <a:ext cx="8601075" cy="14906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 dirty="0" smtClean="0">
                <a:ln w="9360">
                  <a:miter lim="800000"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50000">
                      <a:srgbClr val="70707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latin typeface="Impact"/>
                <a:ea typeface="Impact"/>
                <a:cs typeface="Impact"/>
              </a:rPr>
              <a:t>Unit A Chapter 1</a:t>
            </a:r>
          </a:p>
          <a:p>
            <a:pPr algn="ctr"/>
            <a:r>
              <a:rPr lang="en-US" sz="3600" kern="10" dirty="0" smtClean="0">
                <a:ln w="9360">
                  <a:miter lim="800000"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50000">
                      <a:srgbClr val="70707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latin typeface="Impact"/>
                <a:ea typeface="Impact"/>
                <a:cs typeface="Impact"/>
              </a:rPr>
              <a:t>Lesson 2</a:t>
            </a:r>
          </a:p>
          <a:p>
            <a:pPr algn="ctr"/>
            <a:r>
              <a:rPr lang="en-US" sz="3600" kern="10" dirty="0" smtClean="0">
                <a:ln w="9360">
                  <a:miter lim="800000"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50000">
                      <a:srgbClr val="707070"/>
                    </a:gs>
                    <a:gs pos="100000">
                      <a:srgbClr val="FFFFFF"/>
                    </a:gs>
                  </a:gsLst>
                  <a:lin ang="13500000" scaled="1"/>
                </a:gradFill>
                <a:latin typeface="Impact"/>
                <a:ea typeface="Impact"/>
                <a:cs typeface="Impact"/>
              </a:rPr>
              <a:t>Mrs. Meyer</a:t>
            </a:r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4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143000"/>
            <a:ext cx="8057745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33400"/>
            <a:ext cx="132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Cork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3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wan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28600" y="3962400"/>
            <a:ext cx="8915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5400" b="1">
                <a:solidFill>
                  <a:schemeClr val="bg1"/>
                </a:solidFill>
                <a:latin typeface="Garamond" charset="0"/>
              </a:rPr>
              <a:t>Answer:  Small cells are beneficial because they have lots of surface area compared to their volume!</a:t>
            </a:r>
          </a:p>
        </p:txBody>
      </p:sp>
    </p:spTree>
    <p:extLst>
      <p:ext uri="{BB962C8B-B14F-4D97-AF65-F5344CB8AC3E}">
        <p14:creationId xmlns:p14="http://schemas.microsoft.com/office/powerpoint/2010/main" val="333690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7391400" cy="5536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57200"/>
            <a:ext cx="826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does this plant cell look different/similar from the cork cell?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"/>
            <a:ext cx="6470490" cy="646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143000"/>
            <a:ext cx="10951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 </a:t>
            </a:r>
          </a:p>
          <a:p>
            <a:r>
              <a:rPr lang="en-US" dirty="0" smtClean="0"/>
              <a:t>This</a:t>
            </a:r>
          </a:p>
          <a:p>
            <a:r>
              <a:rPr lang="en-US" dirty="0" smtClean="0"/>
              <a:t>Human</a:t>
            </a:r>
          </a:p>
          <a:p>
            <a:r>
              <a:rPr lang="en-US" dirty="0" smtClean="0"/>
              <a:t>Cell</a:t>
            </a:r>
          </a:p>
          <a:p>
            <a:r>
              <a:rPr lang="en-US" dirty="0" smtClean="0"/>
              <a:t>Look </a:t>
            </a:r>
          </a:p>
          <a:p>
            <a:r>
              <a:rPr lang="en-US" dirty="0" smtClean="0"/>
              <a:t>The </a:t>
            </a:r>
          </a:p>
          <a:p>
            <a:r>
              <a:rPr lang="en-US" dirty="0" smtClean="0"/>
              <a:t>Same?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7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0"/>
            <a:ext cx="5699125" cy="469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914400"/>
            <a:ext cx="220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or animal?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0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0"/>
            <a:ext cx="6996325" cy="524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609600"/>
            <a:ext cx="220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or animal?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0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30300"/>
            <a:ext cx="54864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685800"/>
            <a:ext cx="220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Plant or animal?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0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50398"/>
            <a:ext cx="6862786" cy="539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81000"/>
            <a:ext cx="161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kind?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8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133600"/>
            <a:ext cx="5364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trick question , that one was</a:t>
            </a:r>
          </a:p>
          <a:p>
            <a:r>
              <a:rPr lang="en-US" sz="3600" dirty="0"/>
              <a:t>a</a:t>
            </a:r>
            <a:r>
              <a:rPr lang="en-US" sz="3600" dirty="0" smtClean="0"/>
              <a:t> bacteria cell.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795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2828925" cy="76993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</a:rPr>
              <a:t>Cells are Us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1143000"/>
            <a:ext cx="4740275" cy="18161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DEADA"/>
                </a:solidFill>
                <a:latin typeface="Calibri" charset="0"/>
              </a:rPr>
              <a:t>A person contains about 100 trillion cells. That</a:t>
            </a:r>
            <a:r>
              <a:rPr lang="ja-JP" altLang="en-US" sz="2800" b="1">
                <a:solidFill>
                  <a:srgbClr val="FDEADA"/>
                </a:solidFill>
                <a:latin typeface="Calibri" charset="0"/>
              </a:rPr>
              <a:t>’</a:t>
            </a:r>
            <a:r>
              <a:rPr lang="en-US" sz="2800" b="1">
                <a:solidFill>
                  <a:srgbClr val="FDEADA"/>
                </a:solidFill>
                <a:latin typeface="Calibri" charset="0"/>
              </a:rPr>
              <a:t>s 100,000,000,000,000 or 1 x 10</a:t>
            </a:r>
            <a:r>
              <a:rPr lang="en-US" sz="2800" b="1" baseline="30000">
                <a:solidFill>
                  <a:srgbClr val="FDEADA"/>
                </a:solidFill>
                <a:latin typeface="Calibri" charset="0"/>
              </a:rPr>
              <a:t>14</a:t>
            </a:r>
            <a:r>
              <a:rPr lang="en-US" sz="2800" b="1">
                <a:solidFill>
                  <a:srgbClr val="FDEADA"/>
                </a:solidFill>
                <a:latin typeface="Calibri" charset="0"/>
              </a:rPr>
              <a:t> cells.</a:t>
            </a:r>
            <a:endParaRPr lang="en-US" sz="2800" b="1" baseline="30000">
              <a:solidFill>
                <a:srgbClr val="FDEADA"/>
              </a:solidFill>
              <a:latin typeface="Calibri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65125" y="3068638"/>
            <a:ext cx="4664075" cy="13843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  <a:ea typeface="+mn-ea"/>
              </a:rPr>
              <a:t>There are about 200 different cell types in mammals (one of us).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04800" y="4611688"/>
            <a:ext cx="4587875" cy="224631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DEADA"/>
                </a:solidFill>
                <a:latin typeface="Calibri" charset="0"/>
              </a:rPr>
              <a:t>Cells are tiny, measuring on average about 0.002 cm (20 um) across. That</a:t>
            </a:r>
            <a:r>
              <a:rPr lang="ja-JP" altLang="en-US" sz="2800" b="1">
                <a:solidFill>
                  <a:srgbClr val="FDEADA"/>
                </a:solidFill>
                <a:latin typeface="Calibri" charset="0"/>
              </a:rPr>
              <a:t>’</a:t>
            </a:r>
            <a:r>
              <a:rPr lang="en-US" sz="2800" b="1">
                <a:solidFill>
                  <a:srgbClr val="FDEADA"/>
                </a:solidFill>
                <a:latin typeface="Calibri" charset="0"/>
              </a:rPr>
              <a:t>s about 1250 cells, </a:t>
            </a:r>
            <a:r>
              <a:rPr lang="ja-JP" altLang="en-US" sz="2800" b="1">
                <a:solidFill>
                  <a:srgbClr val="FDEADA"/>
                </a:solidFill>
                <a:latin typeface="Calibri" charset="0"/>
              </a:rPr>
              <a:t>“</a:t>
            </a:r>
            <a:r>
              <a:rPr lang="en-US" sz="2800" b="1">
                <a:solidFill>
                  <a:srgbClr val="FDEADA"/>
                </a:solidFill>
                <a:latin typeface="Calibri" charset="0"/>
              </a:rPr>
              <a:t>shoulder-to-shoulder</a:t>
            </a:r>
            <a:r>
              <a:rPr lang="ja-JP" altLang="en-US" sz="2800" b="1">
                <a:solidFill>
                  <a:srgbClr val="FDEADA"/>
                </a:solidFill>
                <a:latin typeface="Calibri" charset="0"/>
              </a:rPr>
              <a:t>”</a:t>
            </a:r>
            <a:r>
              <a:rPr lang="en-US" sz="2800" b="1">
                <a:solidFill>
                  <a:srgbClr val="FDEADA"/>
                </a:solidFill>
                <a:latin typeface="Calibri" charset="0"/>
              </a:rPr>
              <a:t> per inch.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477000" y="3886200"/>
            <a:ext cx="2562225" cy="2971800"/>
            <a:chOff x="4272" y="2448"/>
            <a:chExt cx="1614" cy="1872"/>
          </a:xfrm>
        </p:grpSpPr>
        <p:pic>
          <p:nvPicPr>
            <p:cNvPr id="4106" name="Picture 11" descr="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r="33333" b="22624"/>
            <a:stretch>
              <a:fillRect/>
            </a:stretch>
          </p:blipFill>
          <p:spPr bwMode="auto">
            <a:xfrm>
              <a:off x="4272" y="2448"/>
              <a:ext cx="1614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7" name="Text Box 12"/>
            <p:cNvSpPr txBox="1">
              <a:spLocks noChangeArrowheads="1"/>
            </p:cNvSpPr>
            <p:nvPr/>
          </p:nvSpPr>
          <p:spPr bwMode="auto">
            <a:xfrm>
              <a:off x="4272" y="4070"/>
              <a:ext cx="74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</a:rPr>
                <a:t>nerve cell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89525" y="0"/>
            <a:ext cx="4054475" cy="5351463"/>
            <a:chOff x="3206" y="0"/>
            <a:chExt cx="2554" cy="3371"/>
          </a:xfrm>
        </p:grpSpPr>
        <p:pic>
          <p:nvPicPr>
            <p:cNvPr id="4104" name="Picture 14" descr="FG04_00UN3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0"/>
            <a:stretch>
              <a:fillRect/>
            </a:stretch>
          </p:blipFill>
          <p:spPr bwMode="auto">
            <a:xfrm>
              <a:off x="3264" y="0"/>
              <a:ext cx="2496" cy="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9" name="Text Box 15"/>
            <p:cNvSpPr txBox="1">
              <a:spLocks noChangeArrowheads="1"/>
            </p:cNvSpPr>
            <p:nvPr/>
          </p:nvSpPr>
          <p:spPr bwMode="auto">
            <a:xfrm>
              <a:off x="3206" y="2448"/>
              <a:ext cx="922" cy="92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n-lt"/>
                  <a:ea typeface="+mn-ea"/>
                </a:rPr>
                <a:t>Red and white blood cells above vessel-forming cells.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41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 autoUpdateAnimBg="0"/>
      <p:bldP spid="8196" grpId="0" animBg="1" autoUpdateAnimBg="0"/>
      <p:bldP spid="819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Method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13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92150"/>
            <a:ext cx="7772400" cy="14351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All living things are made up of cells.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86200" y="2286000"/>
            <a:ext cx="7772400" cy="4425950"/>
          </a:xfrm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11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4400" dirty="0" smtClean="0">
                <a:latin typeface="Times New Roman" charset="0"/>
                <a:ea typeface="SimSun" charset="0"/>
              </a:rPr>
              <a:t>Plant cells</a:t>
            </a:r>
            <a:endParaRPr lang="en-US" sz="4400" dirty="0">
              <a:latin typeface="Times New Roman" charset="0"/>
              <a:ea typeface="SimSun" charset="0"/>
            </a:endParaRPr>
          </a:p>
          <a:p>
            <a:pPr marL="341313" indent="-341313">
              <a:lnSpc>
                <a:spcPct val="90000"/>
              </a:lnSpc>
              <a:spcBef>
                <a:spcPts val="11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4400" dirty="0" smtClean="0">
                <a:latin typeface="Times New Roman" charset="0"/>
                <a:ea typeface="SimSun" charset="0"/>
              </a:rPr>
              <a:t>Animal </a:t>
            </a:r>
            <a:r>
              <a:rPr lang="en-US" sz="4400" dirty="0">
                <a:latin typeface="Times New Roman" charset="0"/>
                <a:ea typeface="SimSun" charset="0"/>
              </a:rPr>
              <a:t>cells</a:t>
            </a:r>
          </a:p>
          <a:p>
            <a:pPr marL="341313" indent="-341313">
              <a:lnSpc>
                <a:spcPct val="90000"/>
              </a:lnSpc>
              <a:spcBef>
                <a:spcPts val="11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4400" dirty="0" smtClean="0">
                <a:latin typeface="Times New Roman" charset="0"/>
                <a:ea typeface="SimSun" charset="0"/>
              </a:rPr>
              <a:t>Fungi cells      </a:t>
            </a:r>
            <a:endParaRPr lang="en-US" sz="4400" dirty="0">
              <a:latin typeface="Times New Roman" charset="0"/>
              <a:ea typeface="SimSun" charset="0"/>
            </a:endParaRPr>
          </a:p>
          <a:p>
            <a:pPr marL="341313" indent="-341313">
              <a:lnSpc>
                <a:spcPct val="90000"/>
              </a:lnSpc>
              <a:spcBef>
                <a:spcPts val="11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4400" dirty="0" smtClean="0">
                <a:latin typeface="Times New Roman" charset="0"/>
                <a:ea typeface="SimSun" charset="0"/>
              </a:rPr>
              <a:t>Bacteria cells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11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4400" dirty="0" err="1" smtClean="0">
                <a:latin typeface="Times New Roman" charset="0"/>
                <a:ea typeface="SimSun" charset="0"/>
              </a:rPr>
              <a:t>Protist</a:t>
            </a:r>
            <a:r>
              <a:rPr lang="en-US" sz="4400" dirty="0" smtClean="0">
                <a:latin typeface="Times New Roman" charset="0"/>
                <a:ea typeface="SimSun" charset="0"/>
              </a:rPr>
              <a:t> cells</a:t>
            </a:r>
            <a:endParaRPr lang="en-US" sz="4400" dirty="0">
              <a:latin typeface="Times New Roman" charset="0"/>
              <a:ea typeface="SimSun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11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4400" dirty="0">
              <a:latin typeface="Times New Roman" charset="0"/>
              <a:ea typeface="SimSun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2857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537879"/>
      </p:ext>
    </p:extLst>
  </p:cSld>
  <p:clrMapOvr>
    <a:masterClrMapping/>
  </p:clrMapOvr>
  <p:transition xmlns:p14="http://schemas.microsoft.com/office/powerpoint/2010/main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way to remember the 5 types of cells is to make up a sentence using the first letter in each type.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lant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nimal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ungi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acteria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dirty="0" err="1" smtClean="0">
                <a:solidFill>
                  <a:schemeClr val="tx1"/>
                </a:solidFill>
              </a:rPr>
              <a:t>rotist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1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Circle the first letter in each cell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0813" cy="4495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lant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nimal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ungi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acteria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dirty="0" err="1" smtClean="0">
                <a:solidFill>
                  <a:schemeClr val="tx1"/>
                </a:solidFill>
              </a:rPr>
              <a:t>rotist</a:t>
            </a:r>
            <a:endParaRPr lang="en-US" dirty="0" smtClean="0"/>
          </a:p>
          <a:p>
            <a:r>
              <a:rPr lang="en-US" dirty="0" smtClean="0"/>
              <a:t>Work with the people around you for two minutes to come up with a sentences with words starting with the letters P A F B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1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your favorite sentence down to help you remember later.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Pete Ate Five Big Pizzas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 smtClean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371600" y="4572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Plant Cells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267200" y="914400"/>
            <a:ext cx="4419600" cy="5316538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>
                <a:latin typeface="Times New Roman" charset="0"/>
                <a:ea typeface="SimSun" charset="0"/>
              </a:rPr>
              <a:t>Plants are classified into the   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Plant Kingdom.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Plants may be grouped into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	    Vascular or non-vascular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>
              <a:latin typeface="Times New Roman" charset="0"/>
              <a:ea typeface="SimSun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Plants are made up of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   plant cells.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u="sng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Plant cells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 have</a:t>
            </a:r>
            <a:r>
              <a:rPr lang="en-US" sz="2400" dirty="0">
                <a:latin typeface="Times New Roman" charset="0"/>
                <a:ea typeface="SimSun" charset="0"/>
              </a:rPr>
              <a:t>: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  - a strong cell wall,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   -large water vacuoles,     and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	-several chloroplast for  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      photosynthesis used in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     energy  &amp;  food production.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25613"/>
            <a:ext cx="4114800" cy="414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918883"/>
      </p:ext>
    </p:extLst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5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685800" y="6096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Plant cells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3810000" cy="5459413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Plant cells  are usually 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square  or  rectangle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solidFill>
                  <a:srgbClr val="FF0C19"/>
                </a:solidFill>
                <a:latin typeface="Times New Roman" charset="0"/>
                <a:ea typeface="SimSun" charset="0"/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	  shaped.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>
              <a:latin typeface="Times New Roman" charset="0"/>
              <a:ea typeface="SimSun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Plant cells have: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	-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cell wall,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 - cell membrane,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solidFill>
                  <a:srgbClr val="FF0C19"/>
                </a:solidFill>
                <a:latin typeface="Times New Roman" charset="0"/>
                <a:ea typeface="SimSun" charset="0"/>
              </a:rPr>
              <a:t>   -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-chloroplast</a:t>
            </a:r>
            <a:r>
              <a:rPr lang="en-US" sz="2400" dirty="0">
                <a:solidFill>
                  <a:srgbClr val="FF0C19"/>
                </a:solidFill>
                <a:latin typeface="Times New Roman" charset="0"/>
                <a:ea typeface="SimSun" charset="0"/>
              </a:rPr>
              <a:t>s</a:t>
            </a:r>
            <a:r>
              <a:rPr lang="en-US" sz="2400" dirty="0">
                <a:latin typeface="Times New Roman" charset="0"/>
                <a:ea typeface="SimSun" charset="0"/>
              </a:rPr>
              <a:t>,  -nucleus,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-</a:t>
            </a:r>
            <a:r>
              <a:rPr lang="en-US" sz="24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large vacuoles </a:t>
            </a:r>
            <a:r>
              <a:rPr lang="en-US" sz="2400" dirty="0">
                <a:latin typeface="Times New Roman" charset="0"/>
                <a:ea typeface="SimSun" charset="0"/>
              </a:rPr>
              <a:t>for food &amp; water, and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 charset="0"/>
                <a:ea typeface="SimSun" charset="0"/>
              </a:rPr>
              <a:t>  - cytoplasm to protect all the internal organelles.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>
              <a:latin typeface="Times New Roman" charset="0"/>
              <a:ea typeface="SimSun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>
              <a:latin typeface="Times New Roman" charset="0"/>
              <a:ea typeface="SimSun" charset="0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5105400" y="1828800"/>
            <a:ext cx="2667000" cy="3733800"/>
          </a:xfrm>
          <a:prstGeom prst="rect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5181600" y="1905000"/>
            <a:ext cx="2514600" cy="3581400"/>
          </a:xfrm>
          <a:prstGeom prst="rect">
            <a:avLst/>
          </a:prstGeom>
          <a:solidFill>
            <a:srgbClr val="BAD41A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Oval 5"/>
          <p:cNvSpPr>
            <a:spLocks noChangeArrowheads="1"/>
          </p:cNvSpPr>
          <p:nvPr/>
        </p:nvSpPr>
        <p:spPr bwMode="auto">
          <a:xfrm>
            <a:off x="7162800" y="3429000"/>
            <a:ext cx="457200" cy="1066800"/>
          </a:xfrm>
          <a:prstGeom prst="ellipse">
            <a:avLst/>
          </a:prstGeom>
          <a:solidFill>
            <a:srgbClr val="184B8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Oval 6"/>
          <p:cNvSpPr>
            <a:spLocks noChangeArrowheads="1"/>
          </p:cNvSpPr>
          <p:nvPr/>
        </p:nvSpPr>
        <p:spPr bwMode="auto">
          <a:xfrm>
            <a:off x="7315200" y="3810000"/>
            <a:ext cx="152400" cy="152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Freeform 7"/>
          <p:cNvSpPr>
            <a:spLocks noChangeArrowheads="1"/>
          </p:cNvSpPr>
          <p:nvPr/>
        </p:nvSpPr>
        <p:spPr bwMode="auto">
          <a:xfrm>
            <a:off x="5326063" y="4906963"/>
            <a:ext cx="325437" cy="533400"/>
          </a:xfrm>
          <a:custGeom>
            <a:avLst/>
            <a:gdLst>
              <a:gd name="T0" fmla="*/ 45362743 w 205"/>
              <a:gd name="T1" fmla="*/ 5040313 h 336"/>
              <a:gd name="T2" fmla="*/ 80644876 w 205"/>
              <a:gd name="T3" fmla="*/ 375504075 h 336"/>
              <a:gd name="T4" fmla="*/ 146168838 w 205"/>
              <a:gd name="T5" fmla="*/ 645160000 h 336"/>
              <a:gd name="T6" fmla="*/ 415824349 w 205"/>
              <a:gd name="T7" fmla="*/ 846772500 h 336"/>
              <a:gd name="T8" fmla="*/ 448587123 w 205"/>
              <a:gd name="T9" fmla="*/ 645160000 h 336"/>
              <a:gd name="T10" fmla="*/ 516630444 w 205"/>
              <a:gd name="T11" fmla="*/ 544353750 h 336"/>
              <a:gd name="T12" fmla="*/ 448587123 w 205"/>
              <a:gd name="T13" fmla="*/ 443547500 h 336"/>
              <a:gd name="T14" fmla="*/ 383063161 w 205"/>
              <a:gd name="T15" fmla="*/ 241935000 h 336"/>
              <a:gd name="T16" fmla="*/ 347781028 w 205"/>
              <a:gd name="T17" fmla="*/ 141128750 h 336"/>
              <a:gd name="T18" fmla="*/ 246974933 w 205"/>
              <a:gd name="T19" fmla="*/ 105846563 h 336"/>
              <a:gd name="T20" fmla="*/ 146168838 w 205"/>
              <a:gd name="T21" fmla="*/ 40322500 h 336"/>
              <a:gd name="T22" fmla="*/ 12599968 w 205"/>
              <a:gd name="T23" fmla="*/ 5040313 h 336"/>
              <a:gd name="T24" fmla="*/ 45362743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Freeform 8"/>
          <p:cNvSpPr>
            <a:spLocks noChangeArrowheads="1"/>
          </p:cNvSpPr>
          <p:nvPr/>
        </p:nvSpPr>
        <p:spPr bwMode="auto">
          <a:xfrm rot="-2820000">
            <a:off x="5561806" y="5031582"/>
            <a:ext cx="325437" cy="533400"/>
          </a:xfrm>
          <a:custGeom>
            <a:avLst/>
            <a:gdLst>
              <a:gd name="T0" fmla="*/ 45362743 w 205"/>
              <a:gd name="T1" fmla="*/ 5040313 h 336"/>
              <a:gd name="T2" fmla="*/ 80644876 w 205"/>
              <a:gd name="T3" fmla="*/ 375504075 h 336"/>
              <a:gd name="T4" fmla="*/ 146168838 w 205"/>
              <a:gd name="T5" fmla="*/ 645160000 h 336"/>
              <a:gd name="T6" fmla="*/ 415824349 w 205"/>
              <a:gd name="T7" fmla="*/ 846772500 h 336"/>
              <a:gd name="T8" fmla="*/ 448587123 w 205"/>
              <a:gd name="T9" fmla="*/ 645160000 h 336"/>
              <a:gd name="T10" fmla="*/ 516630444 w 205"/>
              <a:gd name="T11" fmla="*/ 544353750 h 336"/>
              <a:gd name="T12" fmla="*/ 448587123 w 205"/>
              <a:gd name="T13" fmla="*/ 443547500 h 336"/>
              <a:gd name="T14" fmla="*/ 383063161 w 205"/>
              <a:gd name="T15" fmla="*/ 241935000 h 336"/>
              <a:gd name="T16" fmla="*/ 347781028 w 205"/>
              <a:gd name="T17" fmla="*/ 141128750 h 336"/>
              <a:gd name="T18" fmla="*/ 246974933 w 205"/>
              <a:gd name="T19" fmla="*/ 105846563 h 336"/>
              <a:gd name="T20" fmla="*/ 146168838 w 205"/>
              <a:gd name="T21" fmla="*/ 40322500 h 336"/>
              <a:gd name="T22" fmla="*/ 12599968 w 205"/>
              <a:gd name="T23" fmla="*/ 5040313 h 336"/>
              <a:gd name="T24" fmla="*/ 45362743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Freeform 9"/>
          <p:cNvSpPr>
            <a:spLocks noChangeArrowheads="1"/>
          </p:cNvSpPr>
          <p:nvPr/>
        </p:nvSpPr>
        <p:spPr bwMode="auto">
          <a:xfrm rot="-4260000">
            <a:off x="6706394" y="5031582"/>
            <a:ext cx="325437" cy="533400"/>
          </a:xfrm>
          <a:custGeom>
            <a:avLst/>
            <a:gdLst>
              <a:gd name="T0" fmla="*/ 45362743 w 205"/>
              <a:gd name="T1" fmla="*/ 5040313 h 336"/>
              <a:gd name="T2" fmla="*/ 80644876 w 205"/>
              <a:gd name="T3" fmla="*/ 375504075 h 336"/>
              <a:gd name="T4" fmla="*/ 146168838 w 205"/>
              <a:gd name="T5" fmla="*/ 645160000 h 336"/>
              <a:gd name="T6" fmla="*/ 415824349 w 205"/>
              <a:gd name="T7" fmla="*/ 846772500 h 336"/>
              <a:gd name="T8" fmla="*/ 448587123 w 205"/>
              <a:gd name="T9" fmla="*/ 645160000 h 336"/>
              <a:gd name="T10" fmla="*/ 516630444 w 205"/>
              <a:gd name="T11" fmla="*/ 544353750 h 336"/>
              <a:gd name="T12" fmla="*/ 448587123 w 205"/>
              <a:gd name="T13" fmla="*/ 443547500 h 336"/>
              <a:gd name="T14" fmla="*/ 383063161 w 205"/>
              <a:gd name="T15" fmla="*/ 241935000 h 336"/>
              <a:gd name="T16" fmla="*/ 347781028 w 205"/>
              <a:gd name="T17" fmla="*/ 141128750 h 336"/>
              <a:gd name="T18" fmla="*/ 246974933 w 205"/>
              <a:gd name="T19" fmla="*/ 105846563 h 336"/>
              <a:gd name="T20" fmla="*/ 146168838 w 205"/>
              <a:gd name="T21" fmla="*/ 40322500 h 336"/>
              <a:gd name="T22" fmla="*/ 12599968 w 205"/>
              <a:gd name="T23" fmla="*/ 5040313 h 336"/>
              <a:gd name="T24" fmla="*/ 45362743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Freeform 10"/>
          <p:cNvSpPr>
            <a:spLocks noChangeArrowheads="1"/>
          </p:cNvSpPr>
          <p:nvPr/>
        </p:nvSpPr>
        <p:spPr bwMode="auto">
          <a:xfrm>
            <a:off x="7391400" y="4724400"/>
            <a:ext cx="325438" cy="533400"/>
          </a:xfrm>
          <a:custGeom>
            <a:avLst/>
            <a:gdLst>
              <a:gd name="T0" fmla="*/ 45362882 w 205"/>
              <a:gd name="T1" fmla="*/ 5040313 h 336"/>
              <a:gd name="T2" fmla="*/ 80645124 w 205"/>
              <a:gd name="T3" fmla="*/ 375504075 h 336"/>
              <a:gd name="T4" fmla="*/ 146169287 w 205"/>
              <a:gd name="T5" fmla="*/ 645160000 h 336"/>
              <a:gd name="T6" fmla="*/ 415827214 w 205"/>
              <a:gd name="T7" fmla="*/ 846772500 h 336"/>
              <a:gd name="T8" fmla="*/ 448588502 w 205"/>
              <a:gd name="T9" fmla="*/ 645160000 h 336"/>
              <a:gd name="T10" fmla="*/ 516633619 w 205"/>
              <a:gd name="T11" fmla="*/ 544353750 h 336"/>
              <a:gd name="T12" fmla="*/ 448588502 w 205"/>
              <a:gd name="T13" fmla="*/ 443547500 h 336"/>
              <a:gd name="T14" fmla="*/ 383064339 w 205"/>
              <a:gd name="T15" fmla="*/ 241935000 h 336"/>
              <a:gd name="T16" fmla="*/ 347782097 w 205"/>
              <a:gd name="T17" fmla="*/ 141128750 h 336"/>
              <a:gd name="T18" fmla="*/ 246975692 w 205"/>
              <a:gd name="T19" fmla="*/ 105846563 h 336"/>
              <a:gd name="T20" fmla="*/ 146169287 w 205"/>
              <a:gd name="T21" fmla="*/ 40322500 h 336"/>
              <a:gd name="T22" fmla="*/ 12601594 w 205"/>
              <a:gd name="T23" fmla="*/ 5040313 h 336"/>
              <a:gd name="T24" fmla="*/ 45362882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Freeform 11"/>
          <p:cNvSpPr>
            <a:spLocks noChangeArrowheads="1"/>
          </p:cNvSpPr>
          <p:nvPr/>
        </p:nvSpPr>
        <p:spPr bwMode="auto">
          <a:xfrm rot="3180000">
            <a:off x="7266781" y="1951832"/>
            <a:ext cx="325437" cy="533400"/>
          </a:xfrm>
          <a:custGeom>
            <a:avLst/>
            <a:gdLst>
              <a:gd name="T0" fmla="*/ 45362743 w 205"/>
              <a:gd name="T1" fmla="*/ 5040313 h 336"/>
              <a:gd name="T2" fmla="*/ 80644876 w 205"/>
              <a:gd name="T3" fmla="*/ 375504075 h 336"/>
              <a:gd name="T4" fmla="*/ 146168838 w 205"/>
              <a:gd name="T5" fmla="*/ 645160000 h 336"/>
              <a:gd name="T6" fmla="*/ 415824349 w 205"/>
              <a:gd name="T7" fmla="*/ 846772500 h 336"/>
              <a:gd name="T8" fmla="*/ 448587123 w 205"/>
              <a:gd name="T9" fmla="*/ 645160000 h 336"/>
              <a:gd name="T10" fmla="*/ 516630444 w 205"/>
              <a:gd name="T11" fmla="*/ 544353750 h 336"/>
              <a:gd name="T12" fmla="*/ 448587123 w 205"/>
              <a:gd name="T13" fmla="*/ 443547500 h 336"/>
              <a:gd name="T14" fmla="*/ 383063161 w 205"/>
              <a:gd name="T15" fmla="*/ 241935000 h 336"/>
              <a:gd name="T16" fmla="*/ 347781028 w 205"/>
              <a:gd name="T17" fmla="*/ 141128750 h 336"/>
              <a:gd name="T18" fmla="*/ 246974933 w 205"/>
              <a:gd name="T19" fmla="*/ 105846563 h 336"/>
              <a:gd name="T20" fmla="*/ 146168838 w 205"/>
              <a:gd name="T21" fmla="*/ 40322500 h 336"/>
              <a:gd name="T22" fmla="*/ 12599968 w 205"/>
              <a:gd name="T23" fmla="*/ 5040313 h 336"/>
              <a:gd name="T24" fmla="*/ 45362743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Freeform 12"/>
          <p:cNvSpPr>
            <a:spLocks noChangeArrowheads="1"/>
          </p:cNvSpPr>
          <p:nvPr/>
        </p:nvSpPr>
        <p:spPr bwMode="auto">
          <a:xfrm>
            <a:off x="7315200" y="2286000"/>
            <a:ext cx="325438" cy="533400"/>
          </a:xfrm>
          <a:custGeom>
            <a:avLst/>
            <a:gdLst>
              <a:gd name="T0" fmla="*/ 45362882 w 205"/>
              <a:gd name="T1" fmla="*/ 5040313 h 336"/>
              <a:gd name="T2" fmla="*/ 80645124 w 205"/>
              <a:gd name="T3" fmla="*/ 375504075 h 336"/>
              <a:gd name="T4" fmla="*/ 146169287 w 205"/>
              <a:gd name="T5" fmla="*/ 645160000 h 336"/>
              <a:gd name="T6" fmla="*/ 415827214 w 205"/>
              <a:gd name="T7" fmla="*/ 846772500 h 336"/>
              <a:gd name="T8" fmla="*/ 448588502 w 205"/>
              <a:gd name="T9" fmla="*/ 645160000 h 336"/>
              <a:gd name="T10" fmla="*/ 516633619 w 205"/>
              <a:gd name="T11" fmla="*/ 544353750 h 336"/>
              <a:gd name="T12" fmla="*/ 448588502 w 205"/>
              <a:gd name="T13" fmla="*/ 443547500 h 336"/>
              <a:gd name="T14" fmla="*/ 383064339 w 205"/>
              <a:gd name="T15" fmla="*/ 241935000 h 336"/>
              <a:gd name="T16" fmla="*/ 347782097 w 205"/>
              <a:gd name="T17" fmla="*/ 141128750 h 336"/>
              <a:gd name="T18" fmla="*/ 246975692 w 205"/>
              <a:gd name="T19" fmla="*/ 105846563 h 336"/>
              <a:gd name="T20" fmla="*/ 146169287 w 205"/>
              <a:gd name="T21" fmla="*/ 40322500 h 336"/>
              <a:gd name="T22" fmla="*/ 12601594 w 205"/>
              <a:gd name="T23" fmla="*/ 5040313 h 336"/>
              <a:gd name="T24" fmla="*/ 45362882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Freeform 13"/>
          <p:cNvSpPr>
            <a:spLocks noChangeArrowheads="1"/>
          </p:cNvSpPr>
          <p:nvPr/>
        </p:nvSpPr>
        <p:spPr bwMode="auto">
          <a:xfrm rot="2580000">
            <a:off x="5334000" y="2513013"/>
            <a:ext cx="325438" cy="533400"/>
          </a:xfrm>
          <a:custGeom>
            <a:avLst/>
            <a:gdLst>
              <a:gd name="T0" fmla="*/ 45362882 w 205"/>
              <a:gd name="T1" fmla="*/ 5040313 h 336"/>
              <a:gd name="T2" fmla="*/ 80645124 w 205"/>
              <a:gd name="T3" fmla="*/ 375504075 h 336"/>
              <a:gd name="T4" fmla="*/ 146169287 w 205"/>
              <a:gd name="T5" fmla="*/ 645160000 h 336"/>
              <a:gd name="T6" fmla="*/ 415827214 w 205"/>
              <a:gd name="T7" fmla="*/ 846772500 h 336"/>
              <a:gd name="T8" fmla="*/ 448588502 w 205"/>
              <a:gd name="T9" fmla="*/ 645160000 h 336"/>
              <a:gd name="T10" fmla="*/ 516633619 w 205"/>
              <a:gd name="T11" fmla="*/ 544353750 h 336"/>
              <a:gd name="T12" fmla="*/ 448588502 w 205"/>
              <a:gd name="T13" fmla="*/ 443547500 h 336"/>
              <a:gd name="T14" fmla="*/ 383064339 w 205"/>
              <a:gd name="T15" fmla="*/ 241935000 h 336"/>
              <a:gd name="T16" fmla="*/ 347782097 w 205"/>
              <a:gd name="T17" fmla="*/ 141128750 h 336"/>
              <a:gd name="T18" fmla="*/ 246975692 w 205"/>
              <a:gd name="T19" fmla="*/ 105846563 h 336"/>
              <a:gd name="T20" fmla="*/ 146169287 w 205"/>
              <a:gd name="T21" fmla="*/ 40322500 h 336"/>
              <a:gd name="T22" fmla="*/ 12601594 w 205"/>
              <a:gd name="T23" fmla="*/ 5040313 h 336"/>
              <a:gd name="T24" fmla="*/ 45362882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Freeform 14"/>
          <p:cNvSpPr>
            <a:spLocks noChangeArrowheads="1"/>
          </p:cNvSpPr>
          <p:nvPr/>
        </p:nvSpPr>
        <p:spPr bwMode="auto">
          <a:xfrm rot="1500000">
            <a:off x="5259388" y="3884613"/>
            <a:ext cx="325437" cy="533400"/>
          </a:xfrm>
          <a:custGeom>
            <a:avLst/>
            <a:gdLst>
              <a:gd name="T0" fmla="*/ 45362743 w 205"/>
              <a:gd name="T1" fmla="*/ 5040313 h 336"/>
              <a:gd name="T2" fmla="*/ 80644876 w 205"/>
              <a:gd name="T3" fmla="*/ 375504075 h 336"/>
              <a:gd name="T4" fmla="*/ 146168838 w 205"/>
              <a:gd name="T5" fmla="*/ 645160000 h 336"/>
              <a:gd name="T6" fmla="*/ 415824349 w 205"/>
              <a:gd name="T7" fmla="*/ 846772500 h 336"/>
              <a:gd name="T8" fmla="*/ 448587123 w 205"/>
              <a:gd name="T9" fmla="*/ 645160000 h 336"/>
              <a:gd name="T10" fmla="*/ 516630444 w 205"/>
              <a:gd name="T11" fmla="*/ 544353750 h 336"/>
              <a:gd name="T12" fmla="*/ 448587123 w 205"/>
              <a:gd name="T13" fmla="*/ 443547500 h 336"/>
              <a:gd name="T14" fmla="*/ 383063161 w 205"/>
              <a:gd name="T15" fmla="*/ 241935000 h 336"/>
              <a:gd name="T16" fmla="*/ 347781028 w 205"/>
              <a:gd name="T17" fmla="*/ 141128750 h 336"/>
              <a:gd name="T18" fmla="*/ 246974933 w 205"/>
              <a:gd name="T19" fmla="*/ 105846563 h 336"/>
              <a:gd name="T20" fmla="*/ 146168838 w 205"/>
              <a:gd name="T21" fmla="*/ 40322500 h 336"/>
              <a:gd name="T22" fmla="*/ 12599968 w 205"/>
              <a:gd name="T23" fmla="*/ 5040313 h 336"/>
              <a:gd name="T24" fmla="*/ 45362743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0" name="Freeform 15"/>
          <p:cNvSpPr>
            <a:spLocks noChangeArrowheads="1"/>
          </p:cNvSpPr>
          <p:nvPr/>
        </p:nvSpPr>
        <p:spPr bwMode="auto">
          <a:xfrm rot="1200000">
            <a:off x="5259388" y="2055813"/>
            <a:ext cx="325437" cy="533400"/>
          </a:xfrm>
          <a:custGeom>
            <a:avLst/>
            <a:gdLst>
              <a:gd name="T0" fmla="*/ 45362743 w 205"/>
              <a:gd name="T1" fmla="*/ 5040313 h 336"/>
              <a:gd name="T2" fmla="*/ 80644876 w 205"/>
              <a:gd name="T3" fmla="*/ 375504075 h 336"/>
              <a:gd name="T4" fmla="*/ 146168838 w 205"/>
              <a:gd name="T5" fmla="*/ 645160000 h 336"/>
              <a:gd name="T6" fmla="*/ 415824349 w 205"/>
              <a:gd name="T7" fmla="*/ 846772500 h 336"/>
              <a:gd name="T8" fmla="*/ 448587123 w 205"/>
              <a:gd name="T9" fmla="*/ 645160000 h 336"/>
              <a:gd name="T10" fmla="*/ 516630444 w 205"/>
              <a:gd name="T11" fmla="*/ 544353750 h 336"/>
              <a:gd name="T12" fmla="*/ 448587123 w 205"/>
              <a:gd name="T13" fmla="*/ 443547500 h 336"/>
              <a:gd name="T14" fmla="*/ 383063161 w 205"/>
              <a:gd name="T15" fmla="*/ 241935000 h 336"/>
              <a:gd name="T16" fmla="*/ 347781028 w 205"/>
              <a:gd name="T17" fmla="*/ 141128750 h 336"/>
              <a:gd name="T18" fmla="*/ 246974933 w 205"/>
              <a:gd name="T19" fmla="*/ 105846563 h 336"/>
              <a:gd name="T20" fmla="*/ 146168838 w 205"/>
              <a:gd name="T21" fmla="*/ 40322500 h 336"/>
              <a:gd name="T22" fmla="*/ 12599968 w 205"/>
              <a:gd name="T23" fmla="*/ 5040313 h 336"/>
              <a:gd name="T24" fmla="*/ 45362743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1" name="Freeform 16"/>
          <p:cNvSpPr>
            <a:spLocks noChangeArrowheads="1"/>
          </p:cNvSpPr>
          <p:nvPr/>
        </p:nvSpPr>
        <p:spPr bwMode="auto">
          <a:xfrm rot="-4260000">
            <a:off x="5666581" y="1804194"/>
            <a:ext cx="325438" cy="533400"/>
          </a:xfrm>
          <a:custGeom>
            <a:avLst/>
            <a:gdLst>
              <a:gd name="T0" fmla="*/ 45362882 w 205"/>
              <a:gd name="T1" fmla="*/ 5040313 h 336"/>
              <a:gd name="T2" fmla="*/ 80645124 w 205"/>
              <a:gd name="T3" fmla="*/ 375504075 h 336"/>
              <a:gd name="T4" fmla="*/ 146169287 w 205"/>
              <a:gd name="T5" fmla="*/ 645160000 h 336"/>
              <a:gd name="T6" fmla="*/ 415827214 w 205"/>
              <a:gd name="T7" fmla="*/ 846772500 h 336"/>
              <a:gd name="T8" fmla="*/ 448588502 w 205"/>
              <a:gd name="T9" fmla="*/ 645160000 h 336"/>
              <a:gd name="T10" fmla="*/ 516633619 w 205"/>
              <a:gd name="T11" fmla="*/ 544353750 h 336"/>
              <a:gd name="T12" fmla="*/ 448588502 w 205"/>
              <a:gd name="T13" fmla="*/ 443547500 h 336"/>
              <a:gd name="T14" fmla="*/ 383064339 w 205"/>
              <a:gd name="T15" fmla="*/ 241935000 h 336"/>
              <a:gd name="T16" fmla="*/ 347782097 w 205"/>
              <a:gd name="T17" fmla="*/ 141128750 h 336"/>
              <a:gd name="T18" fmla="*/ 246975692 w 205"/>
              <a:gd name="T19" fmla="*/ 105846563 h 336"/>
              <a:gd name="T20" fmla="*/ 146169287 w 205"/>
              <a:gd name="T21" fmla="*/ 40322500 h 336"/>
              <a:gd name="T22" fmla="*/ 12601594 w 205"/>
              <a:gd name="T23" fmla="*/ 5040313 h 336"/>
              <a:gd name="T24" fmla="*/ 45362882 w 205"/>
              <a:gd name="T25" fmla="*/ 5040313 h 3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5" h="336">
                <a:moveTo>
                  <a:pt x="18" y="2"/>
                </a:moveTo>
                <a:cubicBezTo>
                  <a:pt x="22" y="51"/>
                  <a:pt x="24" y="100"/>
                  <a:pt x="32" y="149"/>
                </a:cubicBezTo>
                <a:cubicBezTo>
                  <a:pt x="37" y="185"/>
                  <a:pt x="27" y="235"/>
                  <a:pt x="58" y="256"/>
                </a:cubicBezTo>
                <a:cubicBezTo>
                  <a:pt x="122" y="297"/>
                  <a:pt x="85" y="272"/>
                  <a:pt x="165" y="336"/>
                </a:cubicBezTo>
                <a:cubicBezTo>
                  <a:pt x="169" y="309"/>
                  <a:pt x="169" y="281"/>
                  <a:pt x="178" y="256"/>
                </a:cubicBezTo>
                <a:cubicBezTo>
                  <a:pt x="183" y="240"/>
                  <a:pt x="205" y="232"/>
                  <a:pt x="205" y="216"/>
                </a:cubicBezTo>
                <a:cubicBezTo>
                  <a:pt x="205" y="199"/>
                  <a:pt x="187" y="189"/>
                  <a:pt x="178" y="176"/>
                </a:cubicBezTo>
                <a:cubicBezTo>
                  <a:pt x="169" y="149"/>
                  <a:pt x="160" y="122"/>
                  <a:pt x="152" y="96"/>
                </a:cubicBezTo>
                <a:cubicBezTo>
                  <a:pt x="147" y="82"/>
                  <a:pt x="151" y="60"/>
                  <a:pt x="138" y="56"/>
                </a:cubicBezTo>
                <a:cubicBezTo>
                  <a:pt x="124" y="51"/>
                  <a:pt x="110" y="48"/>
                  <a:pt x="98" y="42"/>
                </a:cubicBezTo>
                <a:cubicBezTo>
                  <a:pt x="83" y="34"/>
                  <a:pt x="72" y="22"/>
                  <a:pt x="58" y="16"/>
                </a:cubicBezTo>
                <a:cubicBezTo>
                  <a:pt x="41" y="8"/>
                  <a:pt x="22" y="8"/>
                  <a:pt x="5" y="2"/>
                </a:cubicBezTo>
                <a:cubicBezTo>
                  <a:pt x="0" y="0"/>
                  <a:pt x="13" y="2"/>
                  <a:pt x="18" y="2"/>
                </a:cubicBezTo>
                <a:close/>
              </a:path>
            </a:pathLst>
          </a:custGeom>
          <a:solidFill>
            <a:srgbClr val="187534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Freeform 17"/>
          <p:cNvSpPr>
            <a:spLocks noChangeArrowheads="1"/>
          </p:cNvSpPr>
          <p:nvPr/>
        </p:nvSpPr>
        <p:spPr bwMode="auto">
          <a:xfrm>
            <a:off x="5562600" y="3581400"/>
            <a:ext cx="1631950" cy="1739900"/>
          </a:xfrm>
          <a:custGeom>
            <a:avLst/>
            <a:gdLst>
              <a:gd name="T0" fmla="*/ 2084170013 w 1028"/>
              <a:gd name="T1" fmla="*/ 75604688 h 1096"/>
              <a:gd name="T2" fmla="*/ 773688763 w 1028"/>
              <a:gd name="T3" fmla="*/ 108367513 h 1096"/>
              <a:gd name="T4" fmla="*/ 604837500 w 1028"/>
              <a:gd name="T5" fmla="*/ 443547500 h 1096"/>
              <a:gd name="T6" fmla="*/ 572076263 w 1028"/>
              <a:gd name="T7" fmla="*/ 579635938 h 1096"/>
              <a:gd name="T8" fmla="*/ 0 w 1028"/>
              <a:gd name="T9" fmla="*/ 680442188 h 1096"/>
              <a:gd name="T10" fmla="*/ 269657513 w 1028"/>
              <a:gd name="T11" fmla="*/ 1116430013 h 1096"/>
              <a:gd name="T12" fmla="*/ 572076263 w 1028"/>
              <a:gd name="T13" fmla="*/ 1350803750 h 1096"/>
              <a:gd name="T14" fmla="*/ 773688763 w 1028"/>
              <a:gd name="T15" fmla="*/ 1620461263 h 1096"/>
              <a:gd name="T16" fmla="*/ 806450000 w 1028"/>
              <a:gd name="T17" fmla="*/ 2023686263 h 1096"/>
              <a:gd name="T18" fmla="*/ 1277720013 w 1028"/>
              <a:gd name="T19" fmla="*/ 2147483647 h 1096"/>
              <a:gd name="T20" fmla="*/ 1948081575 w 1028"/>
              <a:gd name="T21" fmla="*/ 2147483647 h 1096"/>
              <a:gd name="T22" fmla="*/ 2147483647 w 1028"/>
              <a:gd name="T23" fmla="*/ 2147483647 h 1096"/>
              <a:gd name="T24" fmla="*/ 2147483647 w 1028"/>
              <a:gd name="T25" fmla="*/ 2147483647 h 1096"/>
              <a:gd name="T26" fmla="*/ 2147483647 w 1028"/>
              <a:gd name="T27" fmla="*/ 2147483647 h 1096"/>
              <a:gd name="T28" fmla="*/ 2147483647 w 1028"/>
              <a:gd name="T29" fmla="*/ 1451610000 h 1096"/>
              <a:gd name="T30" fmla="*/ 2147483647 w 1028"/>
              <a:gd name="T31" fmla="*/ 1083667188 h 1096"/>
              <a:gd name="T32" fmla="*/ 2147483647 w 1028"/>
              <a:gd name="T33" fmla="*/ 882054688 h 1096"/>
              <a:gd name="T34" fmla="*/ 2147483647 w 1028"/>
              <a:gd name="T35" fmla="*/ 443547500 h 1096"/>
              <a:gd name="T36" fmla="*/ 2147483647 w 1028"/>
              <a:gd name="T37" fmla="*/ 176410938 h 1096"/>
              <a:gd name="T38" fmla="*/ 2084170013 w 1028"/>
              <a:gd name="T39" fmla="*/ 75604688 h 109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28" h="1096">
                <a:moveTo>
                  <a:pt x="827" y="30"/>
                </a:moveTo>
                <a:cubicBezTo>
                  <a:pt x="685" y="0"/>
                  <a:pt x="394" y="40"/>
                  <a:pt x="307" y="43"/>
                </a:cubicBezTo>
                <a:cubicBezTo>
                  <a:pt x="289" y="92"/>
                  <a:pt x="254" y="124"/>
                  <a:pt x="240" y="176"/>
                </a:cubicBezTo>
                <a:cubicBezTo>
                  <a:pt x="235" y="193"/>
                  <a:pt x="244" y="223"/>
                  <a:pt x="227" y="230"/>
                </a:cubicBezTo>
                <a:cubicBezTo>
                  <a:pt x="155" y="258"/>
                  <a:pt x="75" y="256"/>
                  <a:pt x="0" y="270"/>
                </a:cubicBezTo>
                <a:cubicBezTo>
                  <a:pt x="15" y="382"/>
                  <a:pt x="15" y="381"/>
                  <a:pt x="107" y="443"/>
                </a:cubicBezTo>
                <a:cubicBezTo>
                  <a:pt x="141" y="496"/>
                  <a:pt x="173" y="496"/>
                  <a:pt x="227" y="536"/>
                </a:cubicBezTo>
                <a:cubicBezTo>
                  <a:pt x="259" y="585"/>
                  <a:pt x="287" y="587"/>
                  <a:pt x="307" y="643"/>
                </a:cubicBezTo>
                <a:cubicBezTo>
                  <a:pt x="311" y="696"/>
                  <a:pt x="307" y="750"/>
                  <a:pt x="320" y="803"/>
                </a:cubicBezTo>
                <a:cubicBezTo>
                  <a:pt x="342" y="899"/>
                  <a:pt x="455" y="966"/>
                  <a:pt x="507" y="1043"/>
                </a:cubicBezTo>
                <a:cubicBezTo>
                  <a:pt x="629" y="1025"/>
                  <a:pt x="664" y="1041"/>
                  <a:pt x="773" y="1096"/>
                </a:cubicBezTo>
                <a:cubicBezTo>
                  <a:pt x="839" y="1063"/>
                  <a:pt x="908" y="1037"/>
                  <a:pt x="933" y="963"/>
                </a:cubicBezTo>
                <a:cubicBezTo>
                  <a:pt x="928" y="949"/>
                  <a:pt x="913" y="935"/>
                  <a:pt x="920" y="923"/>
                </a:cubicBezTo>
                <a:cubicBezTo>
                  <a:pt x="935" y="893"/>
                  <a:pt x="1028" y="928"/>
                  <a:pt x="907" y="896"/>
                </a:cubicBezTo>
                <a:cubicBezTo>
                  <a:pt x="928" y="788"/>
                  <a:pt x="925" y="681"/>
                  <a:pt x="960" y="576"/>
                </a:cubicBezTo>
                <a:cubicBezTo>
                  <a:pt x="924" y="465"/>
                  <a:pt x="970" y="640"/>
                  <a:pt x="1000" y="430"/>
                </a:cubicBezTo>
                <a:cubicBezTo>
                  <a:pt x="1003" y="402"/>
                  <a:pt x="973" y="350"/>
                  <a:pt x="973" y="350"/>
                </a:cubicBezTo>
                <a:cubicBezTo>
                  <a:pt x="995" y="285"/>
                  <a:pt x="969" y="230"/>
                  <a:pt x="933" y="176"/>
                </a:cubicBezTo>
                <a:cubicBezTo>
                  <a:pt x="915" y="122"/>
                  <a:pt x="900" y="100"/>
                  <a:pt x="853" y="70"/>
                </a:cubicBezTo>
                <a:cubicBezTo>
                  <a:pt x="844" y="56"/>
                  <a:pt x="827" y="30"/>
                  <a:pt x="827" y="30"/>
                </a:cubicBezTo>
                <a:close/>
              </a:path>
            </a:pathLst>
          </a:custGeom>
          <a:solidFill>
            <a:srgbClr val="E6E658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Text Box 18"/>
          <p:cNvSpPr txBox="1">
            <a:spLocks noChangeArrowheads="1"/>
          </p:cNvSpPr>
          <p:nvPr/>
        </p:nvSpPr>
        <p:spPr bwMode="auto">
          <a:xfrm rot="-2820000">
            <a:off x="6093618" y="4120357"/>
            <a:ext cx="9826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vacuoles</a:t>
            </a:r>
          </a:p>
        </p:txBody>
      </p:sp>
      <p:sp>
        <p:nvSpPr>
          <p:cNvPr id="6164" name="Text Box 19"/>
          <p:cNvSpPr txBox="1">
            <a:spLocks noChangeArrowheads="1"/>
          </p:cNvSpPr>
          <p:nvPr/>
        </p:nvSpPr>
        <p:spPr bwMode="auto">
          <a:xfrm>
            <a:off x="8002588" y="5791200"/>
            <a:ext cx="879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nucleus</a:t>
            </a:r>
          </a:p>
        </p:txBody>
      </p:sp>
      <p:sp>
        <p:nvSpPr>
          <p:cNvPr id="6165" name="Text Box 20"/>
          <p:cNvSpPr txBox="1">
            <a:spLocks noChangeArrowheads="1"/>
          </p:cNvSpPr>
          <p:nvPr/>
        </p:nvSpPr>
        <p:spPr bwMode="auto">
          <a:xfrm>
            <a:off x="6781800" y="1066800"/>
            <a:ext cx="16430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Cell  membrane</a:t>
            </a:r>
          </a:p>
        </p:txBody>
      </p:sp>
      <p:sp>
        <p:nvSpPr>
          <p:cNvPr id="6166" name="Text Box 21"/>
          <p:cNvSpPr txBox="1">
            <a:spLocks noChangeArrowheads="1"/>
          </p:cNvSpPr>
          <p:nvPr/>
        </p:nvSpPr>
        <p:spPr bwMode="auto">
          <a:xfrm rot="-540000">
            <a:off x="5180013" y="1066800"/>
            <a:ext cx="101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Cell wall</a:t>
            </a: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5791200" y="1295400"/>
            <a:ext cx="228600" cy="5334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H="1">
            <a:off x="7237413" y="1447800"/>
            <a:ext cx="688975" cy="4572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 flipH="1" flipV="1">
            <a:off x="7466013" y="4265613"/>
            <a:ext cx="765175" cy="15271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0" name="Text Box 25"/>
          <p:cNvSpPr txBox="1">
            <a:spLocks noChangeArrowheads="1"/>
          </p:cNvSpPr>
          <p:nvPr/>
        </p:nvSpPr>
        <p:spPr bwMode="auto">
          <a:xfrm rot="1260000">
            <a:off x="4419600" y="5789613"/>
            <a:ext cx="1123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cytoplasm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 flipV="1">
            <a:off x="5334000" y="4799013"/>
            <a:ext cx="304800" cy="11461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2" name="Line 27"/>
          <p:cNvSpPr>
            <a:spLocks noChangeShapeType="1"/>
          </p:cNvSpPr>
          <p:nvPr/>
        </p:nvSpPr>
        <p:spPr bwMode="auto">
          <a:xfrm flipV="1">
            <a:off x="4800600" y="3351213"/>
            <a:ext cx="685800" cy="24415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3" name="Line 28"/>
          <p:cNvSpPr>
            <a:spLocks noChangeShapeType="1"/>
          </p:cNvSpPr>
          <p:nvPr/>
        </p:nvSpPr>
        <p:spPr bwMode="auto">
          <a:xfrm flipV="1">
            <a:off x="5486400" y="5332413"/>
            <a:ext cx="838200" cy="6889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" name="Freeform 29"/>
          <p:cNvSpPr>
            <a:spLocks noChangeArrowheads="1"/>
          </p:cNvSpPr>
          <p:nvPr/>
        </p:nvSpPr>
        <p:spPr bwMode="auto">
          <a:xfrm>
            <a:off x="5584825" y="2138363"/>
            <a:ext cx="1797050" cy="1671637"/>
          </a:xfrm>
          <a:custGeom>
            <a:avLst/>
            <a:gdLst>
              <a:gd name="T0" fmla="*/ 980341575 w 1132"/>
              <a:gd name="T1" fmla="*/ 201612440 h 1053"/>
              <a:gd name="T2" fmla="*/ 375504075 w 1132"/>
              <a:gd name="T3" fmla="*/ 335179887 h 1053"/>
              <a:gd name="T4" fmla="*/ 307459063 w 1132"/>
              <a:gd name="T5" fmla="*/ 536792327 h 1053"/>
              <a:gd name="T6" fmla="*/ 274697825 w 1132"/>
              <a:gd name="T7" fmla="*/ 670361362 h 1053"/>
              <a:gd name="T8" fmla="*/ 206652813 w 1132"/>
              <a:gd name="T9" fmla="*/ 871973802 h 1053"/>
              <a:gd name="T10" fmla="*/ 138609388 w 1132"/>
              <a:gd name="T11" fmla="*/ 1814511957 h 1053"/>
              <a:gd name="T12" fmla="*/ 375504075 w 1132"/>
              <a:gd name="T13" fmla="*/ 2147483647 h 1053"/>
              <a:gd name="T14" fmla="*/ 476310325 w 1132"/>
              <a:gd name="T15" fmla="*/ 2147483647 h 1053"/>
              <a:gd name="T16" fmla="*/ 609877813 w 1132"/>
              <a:gd name="T17" fmla="*/ 2147483647 h 1053"/>
              <a:gd name="T18" fmla="*/ 1416327813 w 1132"/>
              <a:gd name="T19" fmla="*/ 2147483647 h 1053"/>
              <a:gd name="T20" fmla="*/ 1786791575 w 1132"/>
              <a:gd name="T21" fmla="*/ 2147483647 h 1053"/>
              <a:gd name="T22" fmla="*/ 2089210325 w 1132"/>
              <a:gd name="T23" fmla="*/ 2147483647 h 1053"/>
              <a:gd name="T24" fmla="*/ 2147483647 w 1132"/>
              <a:gd name="T25" fmla="*/ 2147483647 h 1053"/>
              <a:gd name="T26" fmla="*/ 2147483647 w 1132"/>
              <a:gd name="T27" fmla="*/ 2147483647 h 1053"/>
              <a:gd name="T28" fmla="*/ 2147483647 w 1132"/>
              <a:gd name="T29" fmla="*/ 1980842220 h 1053"/>
              <a:gd name="T30" fmla="*/ 2147483647 w 1132"/>
              <a:gd name="T31" fmla="*/ 1880036000 h 1053"/>
              <a:gd name="T32" fmla="*/ 2147483647 w 1132"/>
              <a:gd name="T33" fmla="*/ 1544854525 h 1053"/>
              <a:gd name="T34" fmla="*/ 2147483647 w 1132"/>
              <a:gd name="T35" fmla="*/ 1343242086 h 1053"/>
              <a:gd name="T36" fmla="*/ 2147483647 w 1132"/>
              <a:gd name="T37" fmla="*/ 670361362 h 1053"/>
              <a:gd name="T38" fmla="*/ 2147483647 w 1132"/>
              <a:gd name="T39" fmla="*/ 435986107 h 1053"/>
              <a:gd name="T40" fmla="*/ 2147483647 w 1132"/>
              <a:gd name="T41" fmla="*/ 302418660 h 1053"/>
              <a:gd name="T42" fmla="*/ 2147483647 w 1132"/>
              <a:gd name="T43" fmla="*/ 166330263 h 1053"/>
              <a:gd name="T44" fmla="*/ 2147483647 w 1132"/>
              <a:gd name="T45" fmla="*/ 65524043 h 1053"/>
              <a:gd name="T46" fmla="*/ 1988404075 w 1132"/>
              <a:gd name="T47" fmla="*/ 0 h 1053"/>
              <a:gd name="T48" fmla="*/ 1315521563 w 1132"/>
              <a:gd name="T49" fmla="*/ 133567448 h 1053"/>
              <a:gd name="T50" fmla="*/ 778729075 w 1132"/>
              <a:gd name="T51" fmla="*/ 267136483 h 105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32" h="1053">
                <a:moveTo>
                  <a:pt x="389" y="80"/>
                </a:moveTo>
                <a:cubicBezTo>
                  <a:pt x="272" y="89"/>
                  <a:pt x="232" y="76"/>
                  <a:pt x="149" y="133"/>
                </a:cubicBezTo>
                <a:cubicBezTo>
                  <a:pt x="140" y="159"/>
                  <a:pt x="128" y="185"/>
                  <a:pt x="122" y="213"/>
                </a:cubicBezTo>
                <a:cubicBezTo>
                  <a:pt x="117" y="230"/>
                  <a:pt x="114" y="248"/>
                  <a:pt x="109" y="266"/>
                </a:cubicBezTo>
                <a:cubicBezTo>
                  <a:pt x="100" y="292"/>
                  <a:pt x="82" y="346"/>
                  <a:pt x="82" y="346"/>
                </a:cubicBezTo>
                <a:cubicBezTo>
                  <a:pt x="90" y="537"/>
                  <a:pt x="138" y="596"/>
                  <a:pt x="55" y="720"/>
                </a:cubicBezTo>
                <a:cubicBezTo>
                  <a:pt x="63" y="884"/>
                  <a:pt x="0" y="1004"/>
                  <a:pt x="149" y="1053"/>
                </a:cubicBezTo>
                <a:cubicBezTo>
                  <a:pt x="162" y="1044"/>
                  <a:pt x="178" y="1038"/>
                  <a:pt x="189" y="1026"/>
                </a:cubicBezTo>
                <a:cubicBezTo>
                  <a:pt x="209" y="1001"/>
                  <a:pt x="215" y="963"/>
                  <a:pt x="242" y="946"/>
                </a:cubicBezTo>
                <a:cubicBezTo>
                  <a:pt x="330" y="888"/>
                  <a:pt x="458" y="867"/>
                  <a:pt x="562" y="853"/>
                </a:cubicBezTo>
                <a:cubicBezTo>
                  <a:pt x="624" y="865"/>
                  <a:pt x="650" y="886"/>
                  <a:pt x="709" y="866"/>
                </a:cubicBezTo>
                <a:cubicBezTo>
                  <a:pt x="802" y="882"/>
                  <a:pt x="761" y="880"/>
                  <a:pt x="829" y="880"/>
                </a:cubicBezTo>
                <a:cubicBezTo>
                  <a:pt x="852" y="873"/>
                  <a:pt x="874" y="863"/>
                  <a:pt x="898" y="861"/>
                </a:cubicBezTo>
                <a:cubicBezTo>
                  <a:pt x="914" y="859"/>
                  <a:pt x="936" y="877"/>
                  <a:pt x="949" y="866"/>
                </a:cubicBezTo>
                <a:cubicBezTo>
                  <a:pt x="969" y="846"/>
                  <a:pt x="966" y="812"/>
                  <a:pt x="975" y="786"/>
                </a:cubicBezTo>
                <a:cubicBezTo>
                  <a:pt x="979" y="772"/>
                  <a:pt x="989" y="746"/>
                  <a:pt x="989" y="746"/>
                </a:cubicBezTo>
                <a:cubicBezTo>
                  <a:pt x="1021" y="679"/>
                  <a:pt x="1007" y="654"/>
                  <a:pt x="1069" y="613"/>
                </a:cubicBezTo>
                <a:cubicBezTo>
                  <a:pt x="1086" y="586"/>
                  <a:pt x="1132" y="563"/>
                  <a:pt x="1122" y="533"/>
                </a:cubicBezTo>
                <a:cubicBezTo>
                  <a:pt x="1089" y="437"/>
                  <a:pt x="1076" y="325"/>
                  <a:pt x="989" y="266"/>
                </a:cubicBezTo>
                <a:cubicBezTo>
                  <a:pt x="988" y="264"/>
                  <a:pt x="967" y="180"/>
                  <a:pt x="962" y="173"/>
                </a:cubicBezTo>
                <a:cubicBezTo>
                  <a:pt x="947" y="152"/>
                  <a:pt x="923" y="140"/>
                  <a:pt x="909" y="120"/>
                </a:cubicBezTo>
                <a:cubicBezTo>
                  <a:pt x="896" y="103"/>
                  <a:pt x="889" y="84"/>
                  <a:pt x="882" y="66"/>
                </a:cubicBezTo>
                <a:cubicBezTo>
                  <a:pt x="876" y="53"/>
                  <a:pt x="880" y="34"/>
                  <a:pt x="869" y="26"/>
                </a:cubicBezTo>
                <a:cubicBezTo>
                  <a:pt x="846" y="9"/>
                  <a:pt x="789" y="0"/>
                  <a:pt x="789" y="0"/>
                </a:cubicBezTo>
                <a:cubicBezTo>
                  <a:pt x="698" y="21"/>
                  <a:pt x="614" y="40"/>
                  <a:pt x="522" y="53"/>
                </a:cubicBezTo>
                <a:cubicBezTo>
                  <a:pt x="457" y="74"/>
                  <a:pt x="378" y="106"/>
                  <a:pt x="309" y="106"/>
                </a:cubicBezTo>
              </a:path>
            </a:pathLst>
          </a:custGeom>
          <a:solidFill>
            <a:srgbClr val="E6E658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5" name="Text Box 30"/>
          <p:cNvSpPr txBox="1">
            <a:spLocks noChangeArrowheads="1"/>
          </p:cNvSpPr>
          <p:nvPr/>
        </p:nvSpPr>
        <p:spPr bwMode="auto">
          <a:xfrm rot="1080000">
            <a:off x="5929313" y="2795588"/>
            <a:ext cx="8937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vacuole</a:t>
            </a:r>
          </a:p>
        </p:txBody>
      </p:sp>
      <p:sp>
        <p:nvSpPr>
          <p:cNvPr id="6176" name="Rectangle 31"/>
          <p:cNvSpPr>
            <a:spLocks noChangeArrowheads="1"/>
          </p:cNvSpPr>
          <p:nvPr/>
        </p:nvSpPr>
        <p:spPr bwMode="auto">
          <a:xfrm>
            <a:off x="8315325" y="-444500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51926"/>
      </p:ext>
    </p:extLst>
  </p:cSld>
  <p:clrMapOvr>
    <a:masterClrMapping/>
  </p:clrMapOvr>
  <p:transition xmlns:p14="http://schemas.microsoft.com/office/powerpoint/2010/main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7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0" grpId="0" animBg="1"/>
      <p:bldP spid="7191" grpId="0" animBg="1"/>
      <p:bldP spid="7192" grpId="0" animBg="1"/>
      <p:bldP spid="71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447800" y="3810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solidFill>
                  <a:srgbClr val="184B81"/>
                </a:solidFill>
                <a:latin typeface="Arial Black" charset="0"/>
                <a:ea typeface="SimSun" charset="0"/>
              </a:rPr>
              <a:t> Plant Cells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00600" y="838200"/>
            <a:ext cx="3810000" cy="5638800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>
                <a:latin typeface="Times New Roman" charset="0"/>
                <a:ea typeface="SimSun" charset="0"/>
              </a:rPr>
              <a:t>Multi celled organisms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FF0C19"/>
              </a:buClr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Cytoplasm</a:t>
            </a:r>
            <a:r>
              <a:rPr lang="en-US" sz="2800" dirty="0">
                <a:latin typeface="Times New Roman" charset="0"/>
                <a:ea typeface="SimSun" charset="0"/>
              </a:rPr>
              <a:t> is the clear jelly like matter that protects the inside cell organelles.</a:t>
            </a:r>
          </a:p>
          <a:p>
            <a:pPr marL="341313" indent="-341313" eaLnBrk="1" hangingPunct="1">
              <a:spcBef>
                <a:spcPts val="700"/>
              </a:spcBef>
              <a:buClr>
                <a:srgbClr val="FF0C19"/>
              </a:buClr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Cell walls</a:t>
            </a:r>
            <a:r>
              <a:rPr lang="en-US" sz="2800" dirty="0">
                <a:solidFill>
                  <a:srgbClr val="FFFF00"/>
                </a:solidFill>
                <a:latin typeface="Times New Roman" charset="0"/>
                <a:ea typeface="SimSun" charset="0"/>
              </a:rPr>
              <a:t>  </a:t>
            </a:r>
            <a:r>
              <a:rPr lang="en-US" sz="2800" dirty="0">
                <a:latin typeface="Times New Roman" charset="0"/>
                <a:ea typeface="SimSun" charset="0"/>
              </a:rPr>
              <a:t>are found in plant cells but not in animal cells. They are stiff, non-living cell parts that help shape the plant cell.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1905000" y="3200400"/>
            <a:ext cx="533400" cy="6096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Oval 4"/>
          <p:cNvSpPr>
            <a:spLocks noChangeArrowheads="1"/>
          </p:cNvSpPr>
          <p:nvPr/>
        </p:nvSpPr>
        <p:spPr bwMode="auto">
          <a:xfrm>
            <a:off x="2057400" y="3352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5"/>
          <p:cNvSpPr>
            <a:spLocks noChangeArrowheads="1"/>
          </p:cNvSpPr>
          <p:nvPr/>
        </p:nvSpPr>
        <p:spPr bwMode="auto">
          <a:xfrm>
            <a:off x="1295400" y="2895600"/>
            <a:ext cx="304800" cy="1524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505200" y="2667000"/>
            <a:ext cx="1123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cytoplasm</a:t>
            </a:r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457200" y="5715000"/>
            <a:ext cx="12065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Cell</a:t>
            </a:r>
          </a:p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membrane</a:t>
            </a:r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3354388" y="1905000"/>
            <a:ext cx="879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nucleus</a:t>
            </a:r>
          </a:p>
        </p:txBody>
      </p:sp>
      <p:sp>
        <p:nvSpPr>
          <p:cNvPr id="7178" name="Freeform 9"/>
          <p:cNvSpPr>
            <a:spLocks noChangeArrowheads="1"/>
          </p:cNvSpPr>
          <p:nvPr/>
        </p:nvSpPr>
        <p:spPr bwMode="auto">
          <a:xfrm>
            <a:off x="1036638" y="1544638"/>
            <a:ext cx="2417762" cy="4175125"/>
          </a:xfrm>
          <a:custGeom>
            <a:avLst/>
            <a:gdLst>
              <a:gd name="T0" fmla="*/ 1983361765 w 1523"/>
              <a:gd name="T1" fmla="*/ 236894688 h 2630"/>
              <a:gd name="T2" fmla="*/ 1209674750 w 1523"/>
              <a:gd name="T3" fmla="*/ 269657513 h 2630"/>
              <a:gd name="T4" fmla="*/ 403224917 w 1523"/>
              <a:gd name="T5" fmla="*/ 302418750 h 2630"/>
              <a:gd name="T6" fmla="*/ 100806229 w 1523"/>
              <a:gd name="T7" fmla="*/ 471270013 h 2630"/>
              <a:gd name="T8" fmla="*/ 0 w 1523"/>
              <a:gd name="T9" fmla="*/ 907256250 h 2630"/>
              <a:gd name="T10" fmla="*/ 136088409 w 1523"/>
              <a:gd name="T11" fmla="*/ 1547375938 h 2630"/>
              <a:gd name="T12" fmla="*/ 136088409 w 1523"/>
              <a:gd name="T13" fmla="*/ 2147483647 h 2630"/>
              <a:gd name="T14" fmla="*/ 201612458 w 1523"/>
              <a:gd name="T15" fmla="*/ 2147483647 h 2630"/>
              <a:gd name="T16" fmla="*/ 403224917 w 1523"/>
              <a:gd name="T17" fmla="*/ 2147483647 h 2630"/>
              <a:gd name="T18" fmla="*/ 403224917 w 1523"/>
              <a:gd name="T19" fmla="*/ 2147483647 h 2630"/>
              <a:gd name="T20" fmla="*/ 604837375 w 1523"/>
              <a:gd name="T21" fmla="*/ 2147483647 h 2630"/>
              <a:gd name="T22" fmla="*/ 740925784 w 1523"/>
              <a:gd name="T23" fmla="*/ 2147483647 h 2630"/>
              <a:gd name="T24" fmla="*/ 1620459340 w 1523"/>
              <a:gd name="T25" fmla="*/ 2147483647 h 2630"/>
              <a:gd name="T26" fmla="*/ 1882555536 w 1523"/>
              <a:gd name="T27" fmla="*/ 2147483647 h 2630"/>
              <a:gd name="T28" fmla="*/ 2147483647 w 1523"/>
              <a:gd name="T29" fmla="*/ 2147483647 h 2630"/>
              <a:gd name="T30" fmla="*/ 2147483647 w 1523"/>
              <a:gd name="T31" fmla="*/ 2147483647 h 2630"/>
              <a:gd name="T32" fmla="*/ 2147483647 w 1523"/>
              <a:gd name="T33" fmla="*/ 2147483647 h 2630"/>
              <a:gd name="T34" fmla="*/ 2147483647 w 1523"/>
              <a:gd name="T35" fmla="*/ 2147483647 h 2630"/>
              <a:gd name="T36" fmla="*/ 2147483647 w 1523"/>
              <a:gd name="T37" fmla="*/ 2147483647 h 2630"/>
              <a:gd name="T38" fmla="*/ 2147483647 w 1523"/>
              <a:gd name="T39" fmla="*/ 2147483647 h 2630"/>
              <a:gd name="T40" fmla="*/ 2147483647 w 1523"/>
              <a:gd name="T41" fmla="*/ 2147483647 h 2630"/>
              <a:gd name="T42" fmla="*/ 2147483647 w 1523"/>
              <a:gd name="T43" fmla="*/ 2147483647 h 2630"/>
              <a:gd name="T44" fmla="*/ 2147483647 w 1523"/>
              <a:gd name="T45" fmla="*/ 2147483647 h 2630"/>
              <a:gd name="T46" fmla="*/ 2147483647 w 1523"/>
              <a:gd name="T47" fmla="*/ 2147483647 h 2630"/>
              <a:gd name="T48" fmla="*/ 2147483647 w 1523"/>
              <a:gd name="T49" fmla="*/ 2147483647 h 2630"/>
              <a:gd name="T50" fmla="*/ 2147483647 w 1523"/>
              <a:gd name="T51" fmla="*/ 2147483647 h 2630"/>
              <a:gd name="T52" fmla="*/ 2147483647 w 1523"/>
              <a:gd name="T53" fmla="*/ 1983363763 h 2630"/>
              <a:gd name="T54" fmla="*/ 2147483647 w 1523"/>
              <a:gd name="T55" fmla="*/ 1814512500 h 2630"/>
              <a:gd name="T56" fmla="*/ 2147483647 w 1523"/>
              <a:gd name="T57" fmla="*/ 1411287500 h 2630"/>
              <a:gd name="T58" fmla="*/ 2147483647 w 1523"/>
              <a:gd name="T59" fmla="*/ 337700938 h 2630"/>
              <a:gd name="T60" fmla="*/ 2147483647 w 1523"/>
              <a:gd name="T61" fmla="*/ 201612500 h 2630"/>
              <a:gd name="T62" fmla="*/ 2147483647 w 1523"/>
              <a:gd name="T63" fmla="*/ 136088438 h 2630"/>
              <a:gd name="T64" fmla="*/ 1580136848 w 1523"/>
              <a:gd name="T65" fmla="*/ 269657513 h 26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523" h="2630">
                <a:moveTo>
                  <a:pt x="787" y="94"/>
                </a:moveTo>
                <a:cubicBezTo>
                  <a:pt x="686" y="67"/>
                  <a:pt x="582" y="101"/>
                  <a:pt x="480" y="107"/>
                </a:cubicBezTo>
                <a:cubicBezTo>
                  <a:pt x="373" y="113"/>
                  <a:pt x="266" y="115"/>
                  <a:pt x="160" y="120"/>
                </a:cubicBezTo>
                <a:cubicBezTo>
                  <a:pt x="93" y="137"/>
                  <a:pt x="79" y="128"/>
                  <a:pt x="40" y="187"/>
                </a:cubicBezTo>
                <a:cubicBezTo>
                  <a:pt x="21" y="244"/>
                  <a:pt x="19" y="303"/>
                  <a:pt x="0" y="360"/>
                </a:cubicBezTo>
                <a:cubicBezTo>
                  <a:pt x="27" y="439"/>
                  <a:pt x="54" y="529"/>
                  <a:pt x="54" y="614"/>
                </a:cubicBezTo>
                <a:cubicBezTo>
                  <a:pt x="27" y="965"/>
                  <a:pt x="24" y="920"/>
                  <a:pt x="54" y="1454"/>
                </a:cubicBezTo>
                <a:cubicBezTo>
                  <a:pt x="55" y="1481"/>
                  <a:pt x="80" y="1534"/>
                  <a:pt x="80" y="1534"/>
                </a:cubicBezTo>
                <a:cubicBezTo>
                  <a:pt x="106" y="1702"/>
                  <a:pt x="136" y="1871"/>
                  <a:pt x="160" y="2040"/>
                </a:cubicBezTo>
                <a:cubicBezTo>
                  <a:pt x="146" y="2277"/>
                  <a:pt x="138" y="2216"/>
                  <a:pt x="160" y="2414"/>
                </a:cubicBezTo>
                <a:cubicBezTo>
                  <a:pt x="171" y="2524"/>
                  <a:pt x="155" y="2531"/>
                  <a:pt x="240" y="2574"/>
                </a:cubicBezTo>
                <a:cubicBezTo>
                  <a:pt x="297" y="2602"/>
                  <a:pt x="260" y="2600"/>
                  <a:pt x="294" y="2600"/>
                </a:cubicBezTo>
                <a:cubicBezTo>
                  <a:pt x="410" y="2593"/>
                  <a:pt x="526" y="2579"/>
                  <a:pt x="643" y="2579"/>
                </a:cubicBezTo>
                <a:cubicBezTo>
                  <a:pt x="665" y="2579"/>
                  <a:pt x="707" y="2614"/>
                  <a:pt x="747" y="2614"/>
                </a:cubicBezTo>
                <a:cubicBezTo>
                  <a:pt x="872" y="2618"/>
                  <a:pt x="997" y="2630"/>
                  <a:pt x="1123" y="2627"/>
                </a:cubicBezTo>
                <a:cubicBezTo>
                  <a:pt x="1158" y="2625"/>
                  <a:pt x="1227" y="2600"/>
                  <a:pt x="1227" y="2600"/>
                </a:cubicBezTo>
                <a:lnTo>
                  <a:pt x="1459" y="2579"/>
                </a:lnTo>
                <a:cubicBezTo>
                  <a:pt x="1479" y="2546"/>
                  <a:pt x="1523" y="2518"/>
                  <a:pt x="1520" y="2480"/>
                </a:cubicBezTo>
                <a:cubicBezTo>
                  <a:pt x="1503" y="2305"/>
                  <a:pt x="1477" y="2156"/>
                  <a:pt x="1454" y="1987"/>
                </a:cubicBezTo>
                <a:cubicBezTo>
                  <a:pt x="1458" y="1920"/>
                  <a:pt x="1460" y="1853"/>
                  <a:pt x="1467" y="1787"/>
                </a:cubicBezTo>
                <a:cubicBezTo>
                  <a:pt x="1469" y="1760"/>
                  <a:pt x="1482" y="1733"/>
                  <a:pt x="1480" y="1707"/>
                </a:cubicBezTo>
                <a:cubicBezTo>
                  <a:pt x="1478" y="1691"/>
                  <a:pt x="1462" y="1680"/>
                  <a:pt x="1454" y="1667"/>
                </a:cubicBezTo>
                <a:cubicBezTo>
                  <a:pt x="1440" y="1591"/>
                  <a:pt x="1432" y="1514"/>
                  <a:pt x="1414" y="1440"/>
                </a:cubicBezTo>
                <a:cubicBezTo>
                  <a:pt x="1418" y="1360"/>
                  <a:pt x="1430" y="1280"/>
                  <a:pt x="1427" y="1200"/>
                </a:cubicBezTo>
                <a:cubicBezTo>
                  <a:pt x="1425" y="1163"/>
                  <a:pt x="1408" y="1129"/>
                  <a:pt x="1400" y="1094"/>
                </a:cubicBezTo>
                <a:cubicBezTo>
                  <a:pt x="1395" y="1076"/>
                  <a:pt x="1387" y="1040"/>
                  <a:pt x="1387" y="1040"/>
                </a:cubicBezTo>
                <a:cubicBezTo>
                  <a:pt x="1382" y="955"/>
                  <a:pt x="1384" y="870"/>
                  <a:pt x="1374" y="787"/>
                </a:cubicBezTo>
                <a:cubicBezTo>
                  <a:pt x="1371" y="763"/>
                  <a:pt x="1353" y="743"/>
                  <a:pt x="1347" y="720"/>
                </a:cubicBezTo>
                <a:cubicBezTo>
                  <a:pt x="1331" y="667"/>
                  <a:pt x="1324" y="612"/>
                  <a:pt x="1307" y="560"/>
                </a:cubicBezTo>
                <a:cubicBezTo>
                  <a:pt x="1296" y="417"/>
                  <a:pt x="1280" y="277"/>
                  <a:pt x="1280" y="134"/>
                </a:cubicBezTo>
                <a:cubicBezTo>
                  <a:pt x="1229" y="100"/>
                  <a:pt x="1251" y="118"/>
                  <a:pt x="1214" y="80"/>
                </a:cubicBezTo>
                <a:cubicBezTo>
                  <a:pt x="1072" y="45"/>
                  <a:pt x="1143" y="54"/>
                  <a:pt x="1000" y="54"/>
                </a:cubicBezTo>
                <a:cubicBezTo>
                  <a:pt x="845" y="0"/>
                  <a:pt x="760" y="107"/>
                  <a:pt x="627" y="107"/>
                </a:cubicBez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Freeform 10"/>
          <p:cNvSpPr>
            <a:spLocks noChangeArrowheads="1"/>
          </p:cNvSpPr>
          <p:nvPr/>
        </p:nvSpPr>
        <p:spPr bwMode="auto">
          <a:xfrm>
            <a:off x="1143000" y="1676400"/>
            <a:ext cx="2133600" cy="3865563"/>
          </a:xfrm>
          <a:custGeom>
            <a:avLst/>
            <a:gdLst>
              <a:gd name="T0" fmla="*/ 1544545681 w 1523"/>
              <a:gd name="T1" fmla="*/ 203068460 h 2630"/>
              <a:gd name="T2" fmla="*/ 942035534 w 1523"/>
              <a:gd name="T3" fmla="*/ 231151849 h 2630"/>
              <a:gd name="T4" fmla="*/ 314011845 w 1523"/>
              <a:gd name="T5" fmla="*/ 259235237 h 2630"/>
              <a:gd name="T6" fmla="*/ 78503311 w 1523"/>
              <a:gd name="T7" fmla="*/ 403976320 h 2630"/>
              <a:gd name="T8" fmla="*/ 0 w 1523"/>
              <a:gd name="T9" fmla="*/ 777707182 h 2630"/>
              <a:gd name="T10" fmla="*/ 105979540 w 1523"/>
              <a:gd name="T11" fmla="*/ 1326424584 h 2630"/>
              <a:gd name="T12" fmla="*/ 105979540 w 1523"/>
              <a:gd name="T13" fmla="*/ 2147483647 h 2630"/>
              <a:gd name="T14" fmla="*/ 157006623 w 1523"/>
              <a:gd name="T15" fmla="*/ 2147483647 h 2630"/>
              <a:gd name="T16" fmla="*/ 314011845 w 1523"/>
              <a:gd name="T17" fmla="*/ 2147483647 h 2630"/>
              <a:gd name="T18" fmla="*/ 314011845 w 1523"/>
              <a:gd name="T19" fmla="*/ 2147483647 h 2630"/>
              <a:gd name="T20" fmla="*/ 471018467 w 1523"/>
              <a:gd name="T21" fmla="*/ 2147483647 h 2630"/>
              <a:gd name="T22" fmla="*/ 576996607 w 1523"/>
              <a:gd name="T23" fmla="*/ 2147483647 h 2630"/>
              <a:gd name="T24" fmla="*/ 1261935442 w 1523"/>
              <a:gd name="T25" fmla="*/ 2147483647 h 2630"/>
              <a:gd name="T26" fmla="*/ 1466043771 w 1523"/>
              <a:gd name="T27" fmla="*/ 2147483647 h 2630"/>
              <a:gd name="T28" fmla="*/ 2147483647 w 1523"/>
              <a:gd name="T29" fmla="*/ 2147483647 h 2630"/>
              <a:gd name="T30" fmla="*/ 2147483647 w 1523"/>
              <a:gd name="T31" fmla="*/ 2147483647 h 2630"/>
              <a:gd name="T32" fmla="*/ 2147483647 w 1523"/>
              <a:gd name="T33" fmla="*/ 2147483647 h 2630"/>
              <a:gd name="T34" fmla="*/ 2147483647 w 1523"/>
              <a:gd name="T35" fmla="*/ 2147483647 h 2630"/>
              <a:gd name="T36" fmla="*/ 2147483647 w 1523"/>
              <a:gd name="T37" fmla="*/ 2147483647 h 2630"/>
              <a:gd name="T38" fmla="*/ 2147483647 w 1523"/>
              <a:gd name="T39" fmla="*/ 2147483647 h 2630"/>
              <a:gd name="T40" fmla="*/ 2147483647 w 1523"/>
              <a:gd name="T41" fmla="*/ 2147483647 h 2630"/>
              <a:gd name="T42" fmla="*/ 2147483647 w 1523"/>
              <a:gd name="T43" fmla="*/ 2147483647 h 2630"/>
              <a:gd name="T44" fmla="*/ 2147483647 w 1523"/>
              <a:gd name="T45" fmla="*/ 2147483647 h 2630"/>
              <a:gd name="T46" fmla="*/ 2147483647 w 1523"/>
              <a:gd name="T47" fmla="*/ 2147483647 h 2630"/>
              <a:gd name="T48" fmla="*/ 2147483647 w 1523"/>
              <a:gd name="T49" fmla="*/ 2147483647 h 2630"/>
              <a:gd name="T50" fmla="*/ 2147483647 w 1523"/>
              <a:gd name="T51" fmla="*/ 2147483647 h 2630"/>
              <a:gd name="T52" fmla="*/ 2147483647 w 1523"/>
              <a:gd name="T53" fmla="*/ 1700155446 h 2630"/>
              <a:gd name="T54" fmla="*/ 2147483647 w 1523"/>
              <a:gd name="T55" fmla="*/ 1555415833 h 2630"/>
              <a:gd name="T56" fmla="*/ 2147483647 w 1523"/>
              <a:gd name="T57" fmla="*/ 1209768360 h 2630"/>
              <a:gd name="T58" fmla="*/ 2147483647 w 1523"/>
              <a:gd name="T59" fmla="*/ 289480696 h 2630"/>
              <a:gd name="T60" fmla="*/ 2147483647 w 1523"/>
              <a:gd name="T61" fmla="*/ 172824471 h 2630"/>
              <a:gd name="T62" fmla="*/ 1962574378 w 1523"/>
              <a:gd name="T63" fmla="*/ 116656224 h 2630"/>
              <a:gd name="T64" fmla="*/ 1230533837 w 1523"/>
              <a:gd name="T65" fmla="*/ 231151849 h 26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523" h="2630">
                <a:moveTo>
                  <a:pt x="787" y="94"/>
                </a:moveTo>
                <a:cubicBezTo>
                  <a:pt x="686" y="67"/>
                  <a:pt x="582" y="101"/>
                  <a:pt x="480" y="107"/>
                </a:cubicBezTo>
                <a:cubicBezTo>
                  <a:pt x="373" y="113"/>
                  <a:pt x="266" y="115"/>
                  <a:pt x="160" y="120"/>
                </a:cubicBezTo>
                <a:cubicBezTo>
                  <a:pt x="93" y="137"/>
                  <a:pt x="79" y="128"/>
                  <a:pt x="40" y="187"/>
                </a:cubicBezTo>
                <a:cubicBezTo>
                  <a:pt x="21" y="244"/>
                  <a:pt x="19" y="303"/>
                  <a:pt x="0" y="360"/>
                </a:cubicBezTo>
                <a:cubicBezTo>
                  <a:pt x="27" y="439"/>
                  <a:pt x="54" y="529"/>
                  <a:pt x="54" y="614"/>
                </a:cubicBezTo>
                <a:cubicBezTo>
                  <a:pt x="27" y="965"/>
                  <a:pt x="24" y="920"/>
                  <a:pt x="54" y="1454"/>
                </a:cubicBezTo>
                <a:cubicBezTo>
                  <a:pt x="55" y="1481"/>
                  <a:pt x="80" y="1534"/>
                  <a:pt x="80" y="1534"/>
                </a:cubicBezTo>
                <a:cubicBezTo>
                  <a:pt x="106" y="1702"/>
                  <a:pt x="136" y="1871"/>
                  <a:pt x="160" y="2040"/>
                </a:cubicBezTo>
                <a:cubicBezTo>
                  <a:pt x="146" y="2277"/>
                  <a:pt x="138" y="2216"/>
                  <a:pt x="160" y="2414"/>
                </a:cubicBezTo>
                <a:cubicBezTo>
                  <a:pt x="171" y="2524"/>
                  <a:pt x="155" y="2531"/>
                  <a:pt x="240" y="2574"/>
                </a:cubicBezTo>
                <a:cubicBezTo>
                  <a:pt x="297" y="2602"/>
                  <a:pt x="260" y="2600"/>
                  <a:pt x="294" y="2600"/>
                </a:cubicBezTo>
                <a:cubicBezTo>
                  <a:pt x="410" y="2593"/>
                  <a:pt x="526" y="2579"/>
                  <a:pt x="643" y="2579"/>
                </a:cubicBezTo>
                <a:cubicBezTo>
                  <a:pt x="665" y="2579"/>
                  <a:pt x="707" y="2614"/>
                  <a:pt x="747" y="2614"/>
                </a:cubicBezTo>
                <a:cubicBezTo>
                  <a:pt x="872" y="2618"/>
                  <a:pt x="997" y="2630"/>
                  <a:pt x="1123" y="2627"/>
                </a:cubicBezTo>
                <a:cubicBezTo>
                  <a:pt x="1158" y="2625"/>
                  <a:pt x="1227" y="2600"/>
                  <a:pt x="1227" y="2600"/>
                </a:cubicBezTo>
                <a:lnTo>
                  <a:pt x="1459" y="2579"/>
                </a:lnTo>
                <a:cubicBezTo>
                  <a:pt x="1479" y="2546"/>
                  <a:pt x="1523" y="2518"/>
                  <a:pt x="1520" y="2480"/>
                </a:cubicBezTo>
                <a:cubicBezTo>
                  <a:pt x="1503" y="2305"/>
                  <a:pt x="1477" y="2156"/>
                  <a:pt x="1454" y="1987"/>
                </a:cubicBezTo>
                <a:cubicBezTo>
                  <a:pt x="1458" y="1920"/>
                  <a:pt x="1460" y="1853"/>
                  <a:pt x="1467" y="1787"/>
                </a:cubicBezTo>
                <a:cubicBezTo>
                  <a:pt x="1469" y="1760"/>
                  <a:pt x="1482" y="1733"/>
                  <a:pt x="1480" y="1707"/>
                </a:cubicBezTo>
                <a:cubicBezTo>
                  <a:pt x="1478" y="1691"/>
                  <a:pt x="1462" y="1680"/>
                  <a:pt x="1454" y="1667"/>
                </a:cubicBezTo>
                <a:cubicBezTo>
                  <a:pt x="1440" y="1591"/>
                  <a:pt x="1432" y="1514"/>
                  <a:pt x="1414" y="1440"/>
                </a:cubicBezTo>
                <a:cubicBezTo>
                  <a:pt x="1418" y="1360"/>
                  <a:pt x="1430" y="1280"/>
                  <a:pt x="1427" y="1200"/>
                </a:cubicBezTo>
                <a:cubicBezTo>
                  <a:pt x="1425" y="1163"/>
                  <a:pt x="1408" y="1129"/>
                  <a:pt x="1400" y="1094"/>
                </a:cubicBezTo>
                <a:cubicBezTo>
                  <a:pt x="1395" y="1076"/>
                  <a:pt x="1387" y="1040"/>
                  <a:pt x="1387" y="1040"/>
                </a:cubicBezTo>
                <a:cubicBezTo>
                  <a:pt x="1382" y="955"/>
                  <a:pt x="1384" y="870"/>
                  <a:pt x="1374" y="787"/>
                </a:cubicBezTo>
                <a:cubicBezTo>
                  <a:pt x="1371" y="763"/>
                  <a:pt x="1353" y="743"/>
                  <a:pt x="1347" y="720"/>
                </a:cubicBezTo>
                <a:cubicBezTo>
                  <a:pt x="1331" y="667"/>
                  <a:pt x="1324" y="612"/>
                  <a:pt x="1307" y="560"/>
                </a:cubicBezTo>
                <a:cubicBezTo>
                  <a:pt x="1296" y="417"/>
                  <a:pt x="1280" y="277"/>
                  <a:pt x="1280" y="134"/>
                </a:cubicBezTo>
                <a:cubicBezTo>
                  <a:pt x="1229" y="100"/>
                  <a:pt x="1251" y="118"/>
                  <a:pt x="1214" y="80"/>
                </a:cubicBezTo>
                <a:cubicBezTo>
                  <a:pt x="1072" y="45"/>
                  <a:pt x="1143" y="54"/>
                  <a:pt x="1000" y="54"/>
                </a:cubicBezTo>
                <a:cubicBezTo>
                  <a:pt x="845" y="0"/>
                  <a:pt x="760" y="107"/>
                  <a:pt x="627" y="107"/>
                </a:cubicBezTo>
              </a:path>
            </a:pathLst>
          </a:custGeom>
          <a:solidFill>
            <a:srgbClr val="EAEAEA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42913" y="4700588"/>
            <a:ext cx="5746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Cell</a:t>
            </a:r>
          </a:p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wall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914400" y="4953000"/>
            <a:ext cx="381000" cy="76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Freeform 13"/>
          <p:cNvSpPr>
            <a:spLocks noChangeArrowheads="1"/>
          </p:cNvSpPr>
          <p:nvPr/>
        </p:nvSpPr>
        <p:spPr bwMode="auto">
          <a:xfrm>
            <a:off x="850900" y="1295400"/>
            <a:ext cx="2159000" cy="495300"/>
          </a:xfrm>
          <a:custGeom>
            <a:avLst/>
            <a:gdLst>
              <a:gd name="T0" fmla="*/ 221773750 w 1360"/>
              <a:gd name="T1" fmla="*/ 0 h 312"/>
              <a:gd name="T2" fmla="*/ 463708750 w 1360"/>
              <a:gd name="T3" fmla="*/ 725805000 h 312"/>
              <a:gd name="T4" fmla="*/ 2147483647 w 1360"/>
              <a:gd name="T5" fmla="*/ 362902500 h 312"/>
              <a:gd name="T6" fmla="*/ 2147483647 w 1360"/>
              <a:gd name="T7" fmla="*/ 0 h 3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60" h="312">
                <a:moveTo>
                  <a:pt x="88" y="0"/>
                </a:moveTo>
                <a:cubicBezTo>
                  <a:pt x="44" y="132"/>
                  <a:pt x="0" y="264"/>
                  <a:pt x="184" y="288"/>
                </a:cubicBezTo>
                <a:cubicBezTo>
                  <a:pt x="368" y="312"/>
                  <a:pt x="1024" y="192"/>
                  <a:pt x="1192" y="144"/>
                </a:cubicBezTo>
                <a:cubicBezTo>
                  <a:pt x="1360" y="96"/>
                  <a:pt x="1200" y="24"/>
                  <a:pt x="1192" y="0"/>
                </a:cubicBez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4"/>
          <p:cNvSpPr>
            <a:spLocks noChangeArrowheads="1"/>
          </p:cNvSpPr>
          <p:nvPr/>
        </p:nvSpPr>
        <p:spPr bwMode="auto">
          <a:xfrm>
            <a:off x="3352800" y="3594100"/>
            <a:ext cx="1676400" cy="2349500"/>
          </a:xfrm>
          <a:custGeom>
            <a:avLst/>
            <a:gdLst>
              <a:gd name="T0" fmla="*/ 0 w 1056"/>
              <a:gd name="T1" fmla="*/ 584676250 h 1480"/>
              <a:gd name="T2" fmla="*/ 604837500 w 1056"/>
              <a:gd name="T3" fmla="*/ 221773750 h 1480"/>
              <a:gd name="T4" fmla="*/ 1814512500 w 1056"/>
              <a:gd name="T5" fmla="*/ 584676250 h 1480"/>
              <a:gd name="T6" fmla="*/ 2147483647 w 1056"/>
              <a:gd name="T7" fmla="*/ 2147483647 h 14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6" h="1480">
                <a:moveTo>
                  <a:pt x="0" y="232"/>
                </a:moveTo>
                <a:cubicBezTo>
                  <a:pt x="60" y="160"/>
                  <a:pt x="120" y="88"/>
                  <a:pt x="240" y="88"/>
                </a:cubicBezTo>
                <a:cubicBezTo>
                  <a:pt x="360" y="88"/>
                  <a:pt x="584" y="0"/>
                  <a:pt x="720" y="232"/>
                </a:cubicBezTo>
                <a:cubicBezTo>
                  <a:pt x="856" y="464"/>
                  <a:pt x="1000" y="1272"/>
                  <a:pt x="1056" y="1480"/>
                </a:cubicBez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5"/>
          <p:cNvSpPr>
            <a:spLocks noChangeArrowheads="1"/>
          </p:cNvSpPr>
          <p:nvPr/>
        </p:nvSpPr>
        <p:spPr bwMode="auto">
          <a:xfrm>
            <a:off x="3352800" y="3962400"/>
            <a:ext cx="228600" cy="2362200"/>
          </a:xfrm>
          <a:custGeom>
            <a:avLst/>
            <a:gdLst>
              <a:gd name="T0" fmla="*/ 0 w 144"/>
              <a:gd name="T1" fmla="*/ 0 h 1488"/>
              <a:gd name="T2" fmla="*/ 362902500 w 144"/>
              <a:gd name="T3" fmla="*/ 2147483647 h 148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4" h="1488">
                <a:moveTo>
                  <a:pt x="0" y="0"/>
                </a:moveTo>
                <a:cubicBezTo>
                  <a:pt x="60" y="620"/>
                  <a:pt x="120" y="1240"/>
                  <a:pt x="144" y="1488"/>
                </a:cubicBez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6"/>
          <p:cNvSpPr>
            <a:spLocks noChangeArrowheads="1"/>
          </p:cNvSpPr>
          <p:nvPr/>
        </p:nvSpPr>
        <p:spPr bwMode="auto">
          <a:xfrm>
            <a:off x="1295400" y="5524500"/>
            <a:ext cx="2451100" cy="1257300"/>
          </a:xfrm>
          <a:custGeom>
            <a:avLst/>
            <a:gdLst>
              <a:gd name="T0" fmla="*/ 2147483647 w 1544"/>
              <a:gd name="T1" fmla="*/ 1270158750 h 792"/>
              <a:gd name="T2" fmla="*/ 2147483647 w 1544"/>
              <a:gd name="T3" fmla="*/ 181451250 h 792"/>
              <a:gd name="T4" fmla="*/ 483870000 w 1544"/>
              <a:gd name="T5" fmla="*/ 302418750 h 792"/>
              <a:gd name="T6" fmla="*/ 483870000 w 1544"/>
              <a:gd name="T7" fmla="*/ 1995963750 h 7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44" h="792">
                <a:moveTo>
                  <a:pt x="1392" y="504"/>
                </a:moveTo>
                <a:cubicBezTo>
                  <a:pt x="1468" y="320"/>
                  <a:pt x="1544" y="136"/>
                  <a:pt x="1344" y="72"/>
                </a:cubicBezTo>
                <a:cubicBezTo>
                  <a:pt x="1144" y="8"/>
                  <a:pt x="384" y="0"/>
                  <a:pt x="192" y="120"/>
                </a:cubicBezTo>
                <a:cubicBezTo>
                  <a:pt x="0" y="240"/>
                  <a:pt x="192" y="680"/>
                  <a:pt x="192" y="792"/>
                </a:cubicBezTo>
              </a:path>
            </a:pathLst>
          </a:custGeom>
          <a:solidFill>
            <a:srgbClr val="80808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Freeform 17"/>
          <p:cNvSpPr>
            <a:spLocks noChangeArrowheads="1"/>
          </p:cNvSpPr>
          <p:nvPr/>
        </p:nvSpPr>
        <p:spPr bwMode="auto">
          <a:xfrm>
            <a:off x="1447800" y="5715000"/>
            <a:ext cx="2133600" cy="990600"/>
          </a:xfrm>
          <a:custGeom>
            <a:avLst/>
            <a:gdLst>
              <a:gd name="T0" fmla="*/ 2147483647 w 1544"/>
              <a:gd name="T1" fmla="*/ 788455062 h 792"/>
              <a:gd name="T2" fmla="*/ 2147483647 w 1544"/>
              <a:gd name="T3" fmla="*/ 112636973 h 792"/>
              <a:gd name="T4" fmla="*/ 366633734 w 1544"/>
              <a:gd name="T5" fmla="*/ 187727455 h 792"/>
              <a:gd name="T6" fmla="*/ 366633734 w 1544"/>
              <a:gd name="T7" fmla="*/ 1239000455 h 7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44" h="792">
                <a:moveTo>
                  <a:pt x="1392" y="504"/>
                </a:moveTo>
                <a:cubicBezTo>
                  <a:pt x="1468" y="320"/>
                  <a:pt x="1544" y="136"/>
                  <a:pt x="1344" y="72"/>
                </a:cubicBezTo>
                <a:cubicBezTo>
                  <a:pt x="1144" y="8"/>
                  <a:pt x="384" y="0"/>
                  <a:pt x="192" y="120"/>
                </a:cubicBezTo>
                <a:cubicBezTo>
                  <a:pt x="0" y="240"/>
                  <a:pt x="192" y="680"/>
                  <a:pt x="192" y="792"/>
                </a:cubicBezTo>
              </a:path>
            </a:pathLst>
          </a:custGeom>
          <a:solidFill>
            <a:srgbClr val="EAEAEA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7" name="Freeform 18"/>
          <p:cNvSpPr>
            <a:spLocks noChangeArrowheads="1"/>
          </p:cNvSpPr>
          <p:nvPr/>
        </p:nvSpPr>
        <p:spPr bwMode="auto">
          <a:xfrm>
            <a:off x="1600200" y="6553200"/>
            <a:ext cx="152400" cy="152400"/>
          </a:xfrm>
          <a:custGeom>
            <a:avLst/>
            <a:gdLst>
              <a:gd name="T0" fmla="*/ 0 w 96"/>
              <a:gd name="T1" fmla="*/ 241935000 h 96"/>
              <a:gd name="T2" fmla="*/ 241935000 w 96"/>
              <a:gd name="T3" fmla="*/ 0 h 9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6" h="96">
                <a:moveTo>
                  <a:pt x="0" y="96"/>
                </a:moveTo>
                <a:cubicBezTo>
                  <a:pt x="40" y="52"/>
                  <a:pt x="80" y="8"/>
                  <a:pt x="96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8" name="Freeform 19"/>
          <p:cNvSpPr>
            <a:spLocks noChangeArrowheads="1"/>
          </p:cNvSpPr>
          <p:nvPr/>
        </p:nvSpPr>
        <p:spPr bwMode="auto">
          <a:xfrm>
            <a:off x="3352800" y="5867400"/>
            <a:ext cx="228600" cy="596900"/>
          </a:xfrm>
          <a:custGeom>
            <a:avLst/>
            <a:gdLst>
              <a:gd name="T0" fmla="*/ 0 w 144"/>
              <a:gd name="T1" fmla="*/ 604837500 h 376"/>
              <a:gd name="T2" fmla="*/ 241935000 w 144"/>
              <a:gd name="T3" fmla="*/ 846772500 h 376"/>
              <a:gd name="T4" fmla="*/ 362902500 w 144"/>
              <a:gd name="T5" fmla="*/ 0 h 3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376">
                <a:moveTo>
                  <a:pt x="0" y="240"/>
                </a:moveTo>
                <a:cubicBezTo>
                  <a:pt x="36" y="308"/>
                  <a:pt x="72" y="376"/>
                  <a:pt x="96" y="336"/>
                </a:cubicBezTo>
                <a:cubicBezTo>
                  <a:pt x="120" y="296"/>
                  <a:pt x="132" y="148"/>
                  <a:pt x="144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Freeform 20"/>
          <p:cNvSpPr>
            <a:spLocks noChangeArrowheads="1"/>
          </p:cNvSpPr>
          <p:nvPr/>
        </p:nvSpPr>
        <p:spPr bwMode="auto">
          <a:xfrm>
            <a:off x="3505200" y="3810000"/>
            <a:ext cx="1574800" cy="2705100"/>
          </a:xfrm>
          <a:custGeom>
            <a:avLst/>
            <a:gdLst>
              <a:gd name="T0" fmla="*/ 443547500 w 992"/>
              <a:gd name="T1" fmla="*/ 2147483647 h 1704"/>
              <a:gd name="T2" fmla="*/ 80645000 w 992"/>
              <a:gd name="T3" fmla="*/ 624998750 h 1704"/>
              <a:gd name="T4" fmla="*/ 927417500 w 992"/>
              <a:gd name="T5" fmla="*/ 141128750 h 1704"/>
              <a:gd name="T6" fmla="*/ 1653222500 w 992"/>
              <a:gd name="T7" fmla="*/ 866933750 h 1704"/>
              <a:gd name="T8" fmla="*/ 2147483647 w 992"/>
              <a:gd name="T9" fmla="*/ 2147483647 h 1704"/>
              <a:gd name="T10" fmla="*/ 2147483647 w 992"/>
              <a:gd name="T11" fmla="*/ 2147483647 h 17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92" h="1704">
                <a:moveTo>
                  <a:pt x="176" y="1544"/>
                </a:moveTo>
                <a:cubicBezTo>
                  <a:pt x="88" y="1020"/>
                  <a:pt x="0" y="496"/>
                  <a:pt x="32" y="248"/>
                </a:cubicBezTo>
                <a:cubicBezTo>
                  <a:pt x="64" y="0"/>
                  <a:pt x="264" y="40"/>
                  <a:pt x="368" y="56"/>
                </a:cubicBezTo>
                <a:cubicBezTo>
                  <a:pt x="472" y="72"/>
                  <a:pt x="568" y="96"/>
                  <a:pt x="656" y="344"/>
                </a:cubicBezTo>
                <a:cubicBezTo>
                  <a:pt x="744" y="592"/>
                  <a:pt x="840" y="1384"/>
                  <a:pt x="896" y="1544"/>
                </a:cubicBezTo>
                <a:cubicBezTo>
                  <a:pt x="952" y="1704"/>
                  <a:pt x="976" y="1344"/>
                  <a:pt x="992" y="1304"/>
                </a:cubicBezTo>
              </a:path>
            </a:pathLst>
          </a:custGeom>
          <a:solidFill>
            <a:srgbClr val="EAEAEA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0" name="Freeform 21"/>
          <p:cNvSpPr>
            <a:spLocks noChangeArrowheads="1"/>
          </p:cNvSpPr>
          <p:nvPr/>
        </p:nvSpPr>
        <p:spPr bwMode="auto">
          <a:xfrm>
            <a:off x="3505200" y="5638800"/>
            <a:ext cx="228600" cy="596900"/>
          </a:xfrm>
          <a:custGeom>
            <a:avLst/>
            <a:gdLst>
              <a:gd name="T0" fmla="*/ 0 w 144"/>
              <a:gd name="T1" fmla="*/ 0 h 376"/>
              <a:gd name="T2" fmla="*/ 120967500 w 144"/>
              <a:gd name="T3" fmla="*/ 846772500 h 376"/>
              <a:gd name="T4" fmla="*/ 362902500 w 144"/>
              <a:gd name="T5" fmla="*/ 604837500 h 3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376">
                <a:moveTo>
                  <a:pt x="0" y="0"/>
                </a:moveTo>
                <a:cubicBezTo>
                  <a:pt x="12" y="148"/>
                  <a:pt x="24" y="296"/>
                  <a:pt x="48" y="336"/>
                </a:cubicBezTo>
                <a:cubicBezTo>
                  <a:pt x="72" y="376"/>
                  <a:pt x="128" y="256"/>
                  <a:pt x="144" y="24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1" name="Freeform 22"/>
          <p:cNvSpPr>
            <a:spLocks noChangeArrowheads="1"/>
          </p:cNvSpPr>
          <p:nvPr/>
        </p:nvSpPr>
        <p:spPr bwMode="auto">
          <a:xfrm>
            <a:off x="1003300" y="1371600"/>
            <a:ext cx="1816100" cy="228600"/>
          </a:xfrm>
          <a:custGeom>
            <a:avLst/>
            <a:gdLst>
              <a:gd name="T0" fmla="*/ 156921723 w 1360"/>
              <a:gd name="T1" fmla="*/ 0 h 312"/>
              <a:gd name="T2" fmla="*/ 328110514 w 1360"/>
              <a:gd name="T3" fmla="*/ 154609067 h 312"/>
              <a:gd name="T4" fmla="*/ 2125582135 w 1360"/>
              <a:gd name="T5" fmla="*/ 77304900 h 312"/>
              <a:gd name="T6" fmla="*/ 2125582135 w 1360"/>
              <a:gd name="T7" fmla="*/ 0 h 3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60" h="312">
                <a:moveTo>
                  <a:pt x="88" y="0"/>
                </a:moveTo>
                <a:cubicBezTo>
                  <a:pt x="44" y="132"/>
                  <a:pt x="0" y="264"/>
                  <a:pt x="184" y="288"/>
                </a:cubicBezTo>
                <a:cubicBezTo>
                  <a:pt x="368" y="312"/>
                  <a:pt x="1024" y="192"/>
                  <a:pt x="1192" y="144"/>
                </a:cubicBezTo>
                <a:cubicBezTo>
                  <a:pt x="1360" y="96"/>
                  <a:pt x="1200" y="24"/>
                  <a:pt x="1192" y="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2" name="Line 23"/>
          <p:cNvSpPr>
            <a:spLocks noChangeShapeType="1"/>
          </p:cNvSpPr>
          <p:nvPr/>
        </p:nvSpPr>
        <p:spPr bwMode="auto">
          <a:xfrm>
            <a:off x="990600" y="1371600"/>
            <a:ext cx="76200" cy="76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3" name="Line 24"/>
          <p:cNvSpPr>
            <a:spLocks noChangeShapeType="1"/>
          </p:cNvSpPr>
          <p:nvPr/>
        </p:nvSpPr>
        <p:spPr bwMode="auto">
          <a:xfrm flipV="1">
            <a:off x="2590800" y="1293813"/>
            <a:ext cx="152400" cy="79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4" name="Oval 25"/>
          <p:cNvSpPr>
            <a:spLocks noChangeArrowheads="1"/>
          </p:cNvSpPr>
          <p:nvPr/>
        </p:nvSpPr>
        <p:spPr bwMode="auto">
          <a:xfrm>
            <a:off x="1371600" y="22098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5" name="Oval 26"/>
          <p:cNvSpPr>
            <a:spLocks noChangeArrowheads="1"/>
          </p:cNvSpPr>
          <p:nvPr/>
        </p:nvSpPr>
        <p:spPr bwMode="auto">
          <a:xfrm>
            <a:off x="1371600" y="26670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6" name="Oval 27"/>
          <p:cNvSpPr>
            <a:spLocks noChangeArrowheads="1"/>
          </p:cNvSpPr>
          <p:nvPr/>
        </p:nvSpPr>
        <p:spPr bwMode="auto">
          <a:xfrm>
            <a:off x="2895600" y="29718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Oval 28"/>
          <p:cNvSpPr>
            <a:spLocks noChangeArrowheads="1"/>
          </p:cNvSpPr>
          <p:nvPr/>
        </p:nvSpPr>
        <p:spPr bwMode="auto">
          <a:xfrm>
            <a:off x="1524000" y="36576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Oval 29"/>
          <p:cNvSpPr>
            <a:spLocks noChangeArrowheads="1"/>
          </p:cNvSpPr>
          <p:nvPr/>
        </p:nvSpPr>
        <p:spPr bwMode="auto">
          <a:xfrm>
            <a:off x="1447800" y="48768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99" name="Oval 30"/>
          <p:cNvSpPr>
            <a:spLocks noChangeArrowheads="1"/>
          </p:cNvSpPr>
          <p:nvPr/>
        </p:nvSpPr>
        <p:spPr bwMode="auto">
          <a:xfrm>
            <a:off x="2971800" y="38100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0" name="Oval 31"/>
          <p:cNvSpPr>
            <a:spLocks noChangeArrowheads="1"/>
          </p:cNvSpPr>
          <p:nvPr/>
        </p:nvSpPr>
        <p:spPr bwMode="auto">
          <a:xfrm>
            <a:off x="4419600" y="44958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1" name="Oval 32"/>
          <p:cNvSpPr>
            <a:spLocks noChangeArrowheads="1"/>
          </p:cNvSpPr>
          <p:nvPr/>
        </p:nvSpPr>
        <p:spPr bwMode="auto">
          <a:xfrm rot="2160000">
            <a:off x="3659188" y="3884613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Oval 33"/>
          <p:cNvSpPr>
            <a:spLocks noChangeArrowheads="1"/>
          </p:cNvSpPr>
          <p:nvPr/>
        </p:nvSpPr>
        <p:spPr bwMode="auto">
          <a:xfrm>
            <a:off x="3505200" y="43434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3" name="Oval 34"/>
          <p:cNvSpPr>
            <a:spLocks noChangeArrowheads="1"/>
          </p:cNvSpPr>
          <p:nvPr/>
        </p:nvSpPr>
        <p:spPr bwMode="auto">
          <a:xfrm rot="-720000">
            <a:off x="3808413" y="55641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4" name="Oval 35"/>
          <p:cNvSpPr>
            <a:spLocks noChangeArrowheads="1"/>
          </p:cNvSpPr>
          <p:nvPr/>
        </p:nvSpPr>
        <p:spPr bwMode="auto">
          <a:xfrm rot="5580000">
            <a:off x="1220788" y="12207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5" name="Oval 36"/>
          <p:cNvSpPr>
            <a:spLocks noChangeArrowheads="1"/>
          </p:cNvSpPr>
          <p:nvPr/>
        </p:nvSpPr>
        <p:spPr bwMode="auto">
          <a:xfrm rot="-5160000">
            <a:off x="2286000" y="11445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6" name="Oval 37"/>
          <p:cNvSpPr>
            <a:spLocks noChangeArrowheads="1"/>
          </p:cNvSpPr>
          <p:nvPr/>
        </p:nvSpPr>
        <p:spPr bwMode="auto">
          <a:xfrm rot="4680000">
            <a:off x="1754188" y="50292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7" name="Oval 38"/>
          <p:cNvSpPr>
            <a:spLocks noChangeArrowheads="1"/>
          </p:cNvSpPr>
          <p:nvPr/>
        </p:nvSpPr>
        <p:spPr bwMode="auto">
          <a:xfrm>
            <a:off x="1295400" y="33528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8" name="Oval 39"/>
          <p:cNvSpPr>
            <a:spLocks noChangeArrowheads="1"/>
          </p:cNvSpPr>
          <p:nvPr/>
        </p:nvSpPr>
        <p:spPr bwMode="auto">
          <a:xfrm rot="-840000">
            <a:off x="2667000" y="19065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9" name="Oval 40"/>
          <p:cNvSpPr>
            <a:spLocks noChangeArrowheads="1"/>
          </p:cNvSpPr>
          <p:nvPr/>
        </p:nvSpPr>
        <p:spPr bwMode="auto">
          <a:xfrm rot="5820000">
            <a:off x="3887788" y="37353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0" name="Oval 41"/>
          <p:cNvSpPr>
            <a:spLocks noChangeArrowheads="1"/>
          </p:cNvSpPr>
          <p:nvPr/>
        </p:nvSpPr>
        <p:spPr bwMode="auto">
          <a:xfrm rot="-1260000">
            <a:off x="4265613" y="4038600"/>
            <a:ext cx="152400" cy="5334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1" name="Oval 42"/>
          <p:cNvSpPr>
            <a:spLocks noChangeArrowheads="1"/>
          </p:cNvSpPr>
          <p:nvPr/>
        </p:nvSpPr>
        <p:spPr bwMode="auto">
          <a:xfrm>
            <a:off x="3581400" y="47244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2" name="Oval 43"/>
          <p:cNvSpPr>
            <a:spLocks noChangeArrowheads="1"/>
          </p:cNvSpPr>
          <p:nvPr/>
        </p:nvSpPr>
        <p:spPr bwMode="auto">
          <a:xfrm rot="4620000">
            <a:off x="2057400" y="17541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3" name="Oval 44"/>
          <p:cNvSpPr>
            <a:spLocks noChangeArrowheads="1"/>
          </p:cNvSpPr>
          <p:nvPr/>
        </p:nvSpPr>
        <p:spPr bwMode="auto">
          <a:xfrm>
            <a:off x="2971800" y="44958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4" name="Oval 45"/>
          <p:cNvSpPr>
            <a:spLocks noChangeArrowheads="1"/>
          </p:cNvSpPr>
          <p:nvPr/>
        </p:nvSpPr>
        <p:spPr bwMode="auto">
          <a:xfrm rot="4380000">
            <a:off x="2897188" y="51054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5" name="Oval 46"/>
          <p:cNvSpPr>
            <a:spLocks noChangeArrowheads="1"/>
          </p:cNvSpPr>
          <p:nvPr/>
        </p:nvSpPr>
        <p:spPr bwMode="auto">
          <a:xfrm rot="-1560000">
            <a:off x="3124200" y="57927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6" name="Oval 47"/>
          <p:cNvSpPr>
            <a:spLocks noChangeArrowheads="1"/>
          </p:cNvSpPr>
          <p:nvPr/>
        </p:nvSpPr>
        <p:spPr bwMode="auto">
          <a:xfrm>
            <a:off x="2362200" y="2286000"/>
            <a:ext cx="609600" cy="609600"/>
          </a:xfrm>
          <a:prstGeom prst="ellipse">
            <a:avLst/>
          </a:prstGeom>
          <a:solidFill>
            <a:srgbClr val="184B8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7" name="Oval 48"/>
          <p:cNvSpPr>
            <a:spLocks noChangeArrowheads="1"/>
          </p:cNvSpPr>
          <p:nvPr/>
        </p:nvSpPr>
        <p:spPr bwMode="auto">
          <a:xfrm>
            <a:off x="1676400" y="6096000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8" name="Oval 49"/>
          <p:cNvSpPr>
            <a:spLocks noChangeArrowheads="1"/>
          </p:cNvSpPr>
          <p:nvPr/>
        </p:nvSpPr>
        <p:spPr bwMode="auto">
          <a:xfrm rot="3420000">
            <a:off x="2211388" y="5640388"/>
            <a:ext cx="152400" cy="457200"/>
          </a:xfrm>
          <a:prstGeom prst="ellipse">
            <a:avLst/>
          </a:prstGeom>
          <a:solidFill>
            <a:srgbClr val="187534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19" name="Oval 50"/>
          <p:cNvSpPr>
            <a:spLocks noChangeArrowheads="1"/>
          </p:cNvSpPr>
          <p:nvPr/>
        </p:nvSpPr>
        <p:spPr bwMode="auto">
          <a:xfrm>
            <a:off x="3657600" y="5029200"/>
            <a:ext cx="381000" cy="533400"/>
          </a:xfrm>
          <a:prstGeom prst="ellipse">
            <a:avLst/>
          </a:prstGeom>
          <a:solidFill>
            <a:srgbClr val="184B81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0" name="Oval 51"/>
          <p:cNvSpPr>
            <a:spLocks noChangeArrowheads="1"/>
          </p:cNvSpPr>
          <p:nvPr/>
        </p:nvSpPr>
        <p:spPr bwMode="auto">
          <a:xfrm>
            <a:off x="2514600" y="2438400"/>
            <a:ext cx="228600" cy="228600"/>
          </a:xfrm>
          <a:prstGeom prst="ellipse">
            <a:avLst/>
          </a:prstGeom>
          <a:solidFill>
            <a:srgbClr val="3333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1" name="Oval 52"/>
          <p:cNvSpPr>
            <a:spLocks noChangeArrowheads="1"/>
          </p:cNvSpPr>
          <p:nvPr/>
        </p:nvSpPr>
        <p:spPr bwMode="auto">
          <a:xfrm>
            <a:off x="3733800" y="5181600"/>
            <a:ext cx="228600" cy="228600"/>
          </a:xfrm>
          <a:prstGeom prst="ellipse">
            <a:avLst/>
          </a:prstGeom>
          <a:solidFill>
            <a:srgbClr val="3333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2" name="Freeform 53"/>
          <p:cNvSpPr>
            <a:spLocks noChangeArrowheads="1"/>
          </p:cNvSpPr>
          <p:nvPr/>
        </p:nvSpPr>
        <p:spPr bwMode="auto">
          <a:xfrm>
            <a:off x="1554163" y="2032000"/>
            <a:ext cx="1282700" cy="3181350"/>
          </a:xfrm>
          <a:custGeom>
            <a:avLst/>
            <a:gdLst>
              <a:gd name="T0" fmla="*/ 1295360313 w 808"/>
              <a:gd name="T1" fmla="*/ 403225000 h 2004"/>
              <a:gd name="T2" fmla="*/ 1396166563 w 808"/>
              <a:gd name="T3" fmla="*/ 68045013 h 2004"/>
              <a:gd name="T4" fmla="*/ 1295360313 w 808"/>
              <a:gd name="T5" fmla="*/ 0 h 2004"/>
              <a:gd name="T6" fmla="*/ 892135313 w 808"/>
              <a:gd name="T7" fmla="*/ 168851263 h 2004"/>
              <a:gd name="T8" fmla="*/ 153730325 w 808"/>
              <a:gd name="T9" fmla="*/ 302418750 h 2004"/>
              <a:gd name="T10" fmla="*/ 186491563 w 808"/>
              <a:gd name="T11" fmla="*/ 1076107513 h 2004"/>
              <a:gd name="T12" fmla="*/ 153730325 w 808"/>
              <a:gd name="T13" fmla="*/ 1580138763 h 2004"/>
              <a:gd name="T14" fmla="*/ 85685313 w 808"/>
              <a:gd name="T15" fmla="*/ 1781751263 h 2004"/>
              <a:gd name="T16" fmla="*/ 52924075 w 808"/>
              <a:gd name="T17" fmla="*/ 2147483647 h 2004"/>
              <a:gd name="T18" fmla="*/ 85685313 w 808"/>
              <a:gd name="T19" fmla="*/ 2147483647 h 2004"/>
              <a:gd name="T20" fmla="*/ 322580000 w 808"/>
              <a:gd name="T21" fmla="*/ 2147483647 h 2004"/>
              <a:gd name="T22" fmla="*/ 254536575 w 808"/>
              <a:gd name="T23" fmla="*/ 2147483647 h 2004"/>
              <a:gd name="T24" fmla="*/ 186491563 w 808"/>
              <a:gd name="T25" fmla="*/ 2147483647 h 2004"/>
              <a:gd name="T26" fmla="*/ 20161250 w 808"/>
              <a:gd name="T27" fmla="*/ 2147483647 h 2004"/>
              <a:gd name="T28" fmla="*/ 221773750 w 808"/>
              <a:gd name="T29" fmla="*/ 2147483647 h 2004"/>
              <a:gd name="T30" fmla="*/ 657761575 w 808"/>
              <a:gd name="T31" fmla="*/ 2147483647 h 2004"/>
              <a:gd name="T32" fmla="*/ 758567825 w 808"/>
              <a:gd name="T33" fmla="*/ 2147483647 h 2004"/>
              <a:gd name="T34" fmla="*/ 1194554063 w 808"/>
              <a:gd name="T35" fmla="*/ 2147483647 h 2004"/>
              <a:gd name="T36" fmla="*/ 1496972813 w 808"/>
              <a:gd name="T37" fmla="*/ 2147483647 h 2004"/>
              <a:gd name="T38" fmla="*/ 1900197813 w 808"/>
              <a:gd name="T39" fmla="*/ 2147483647 h 2004"/>
              <a:gd name="T40" fmla="*/ 1935480000 w 808"/>
              <a:gd name="T41" fmla="*/ 2147483647 h 2004"/>
              <a:gd name="T42" fmla="*/ 1900197813 w 808"/>
              <a:gd name="T43" fmla="*/ 2147483647 h 2004"/>
              <a:gd name="T44" fmla="*/ 1867436575 w 808"/>
              <a:gd name="T45" fmla="*/ 2147483647 h 2004"/>
              <a:gd name="T46" fmla="*/ 2036286250 w 808"/>
              <a:gd name="T47" fmla="*/ 2147483647 h 2004"/>
              <a:gd name="T48" fmla="*/ 2001004063 w 808"/>
              <a:gd name="T49" fmla="*/ 1948081575 h 2004"/>
              <a:gd name="T50" fmla="*/ 1968242825 w 808"/>
              <a:gd name="T51" fmla="*/ 1713706250 h 2004"/>
              <a:gd name="T52" fmla="*/ 1867436575 w 808"/>
              <a:gd name="T53" fmla="*/ 1680945013 h 2004"/>
              <a:gd name="T54" fmla="*/ 1597779063 w 808"/>
              <a:gd name="T55" fmla="*/ 1645662825 h 2004"/>
              <a:gd name="T56" fmla="*/ 1161792825 w 808"/>
              <a:gd name="T57" fmla="*/ 1242437825 h 2004"/>
              <a:gd name="T58" fmla="*/ 1431448750 w 808"/>
              <a:gd name="T59" fmla="*/ 370463763 h 2004"/>
              <a:gd name="T60" fmla="*/ 1295360313 w 808"/>
              <a:gd name="T61" fmla="*/ 403225000 h 200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08" h="2004">
                <a:moveTo>
                  <a:pt x="514" y="160"/>
                </a:moveTo>
                <a:cubicBezTo>
                  <a:pt x="562" y="127"/>
                  <a:pt x="590" y="90"/>
                  <a:pt x="554" y="27"/>
                </a:cubicBezTo>
                <a:cubicBezTo>
                  <a:pt x="545" y="13"/>
                  <a:pt x="527" y="9"/>
                  <a:pt x="514" y="0"/>
                </a:cubicBezTo>
                <a:cubicBezTo>
                  <a:pt x="455" y="18"/>
                  <a:pt x="417" y="56"/>
                  <a:pt x="354" y="67"/>
                </a:cubicBezTo>
                <a:cubicBezTo>
                  <a:pt x="255" y="82"/>
                  <a:pt x="156" y="89"/>
                  <a:pt x="61" y="120"/>
                </a:cubicBezTo>
                <a:cubicBezTo>
                  <a:pt x="4" y="203"/>
                  <a:pt x="43" y="334"/>
                  <a:pt x="74" y="427"/>
                </a:cubicBezTo>
                <a:cubicBezTo>
                  <a:pt x="69" y="493"/>
                  <a:pt x="70" y="560"/>
                  <a:pt x="61" y="627"/>
                </a:cubicBezTo>
                <a:cubicBezTo>
                  <a:pt x="57" y="654"/>
                  <a:pt x="34" y="707"/>
                  <a:pt x="34" y="707"/>
                </a:cubicBezTo>
                <a:cubicBezTo>
                  <a:pt x="27" y="792"/>
                  <a:pt x="0" y="888"/>
                  <a:pt x="21" y="973"/>
                </a:cubicBezTo>
                <a:cubicBezTo>
                  <a:pt x="24" y="986"/>
                  <a:pt x="24" y="1002"/>
                  <a:pt x="34" y="1013"/>
                </a:cubicBezTo>
                <a:cubicBezTo>
                  <a:pt x="42" y="1021"/>
                  <a:pt x="125" y="1039"/>
                  <a:pt x="128" y="1040"/>
                </a:cubicBezTo>
                <a:cubicBezTo>
                  <a:pt x="119" y="1102"/>
                  <a:pt x="115" y="1165"/>
                  <a:pt x="101" y="1227"/>
                </a:cubicBezTo>
                <a:cubicBezTo>
                  <a:pt x="97" y="1242"/>
                  <a:pt x="80" y="1252"/>
                  <a:pt x="74" y="1267"/>
                </a:cubicBezTo>
                <a:cubicBezTo>
                  <a:pt x="34" y="1356"/>
                  <a:pt x="21" y="1451"/>
                  <a:pt x="8" y="1547"/>
                </a:cubicBezTo>
                <a:cubicBezTo>
                  <a:pt x="28" y="1609"/>
                  <a:pt x="23" y="1673"/>
                  <a:pt x="88" y="1707"/>
                </a:cubicBezTo>
                <a:cubicBezTo>
                  <a:pt x="187" y="1677"/>
                  <a:pt x="203" y="1782"/>
                  <a:pt x="261" y="1840"/>
                </a:cubicBezTo>
                <a:cubicBezTo>
                  <a:pt x="272" y="1851"/>
                  <a:pt x="288" y="1856"/>
                  <a:pt x="301" y="1867"/>
                </a:cubicBezTo>
                <a:cubicBezTo>
                  <a:pt x="357" y="1915"/>
                  <a:pt x="402" y="1962"/>
                  <a:pt x="474" y="1987"/>
                </a:cubicBezTo>
                <a:cubicBezTo>
                  <a:pt x="582" y="1949"/>
                  <a:pt x="417" y="2004"/>
                  <a:pt x="594" y="1960"/>
                </a:cubicBezTo>
                <a:cubicBezTo>
                  <a:pt x="657" y="1944"/>
                  <a:pt x="694" y="1913"/>
                  <a:pt x="754" y="1893"/>
                </a:cubicBezTo>
                <a:cubicBezTo>
                  <a:pt x="796" y="1766"/>
                  <a:pt x="783" y="1841"/>
                  <a:pt x="768" y="1667"/>
                </a:cubicBezTo>
                <a:cubicBezTo>
                  <a:pt x="788" y="1604"/>
                  <a:pt x="761" y="1558"/>
                  <a:pt x="754" y="1493"/>
                </a:cubicBezTo>
                <a:cubicBezTo>
                  <a:pt x="748" y="1444"/>
                  <a:pt x="745" y="1395"/>
                  <a:pt x="741" y="1347"/>
                </a:cubicBezTo>
                <a:cubicBezTo>
                  <a:pt x="760" y="1288"/>
                  <a:pt x="788" y="1243"/>
                  <a:pt x="808" y="1187"/>
                </a:cubicBezTo>
                <a:cubicBezTo>
                  <a:pt x="789" y="1044"/>
                  <a:pt x="781" y="916"/>
                  <a:pt x="794" y="773"/>
                </a:cubicBezTo>
                <a:cubicBezTo>
                  <a:pt x="789" y="742"/>
                  <a:pt x="794" y="707"/>
                  <a:pt x="781" y="680"/>
                </a:cubicBezTo>
                <a:cubicBezTo>
                  <a:pt x="774" y="667"/>
                  <a:pt x="754" y="669"/>
                  <a:pt x="741" y="667"/>
                </a:cubicBezTo>
                <a:cubicBezTo>
                  <a:pt x="705" y="660"/>
                  <a:pt x="669" y="657"/>
                  <a:pt x="634" y="653"/>
                </a:cubicBezTo>
                <a:cubicBezTo>
                  <a:pt x="554" y="627"/>
                  <a:pt x="506" y="560"/>
                  <a:pt x="461" y="493"/>
                </a:cubicBezTo>
                <a:cubicBezTo>
                  <a:pt x="416" y="356"/>
                  <a:pt x="440" y="229"/>
                  <a:pt x="568" y="147"/>
                </a:cubicBezTo>
                <a:cubicBezTo>
                  <a:pt x="546" y="86"/>
                  <a:pt x="562" y="95"/>
                  <a:pt x="514" y="160"/>
                </a:cubicBez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3" name="Text Box 54"/>
          <p:cNvSpPr txBox="1">
            <a:spLocks noChangeArrowheads="1"/>
          </p:cNvSpPr>
          <p:nvPr/>
        </p:nvSpPr>
        <p:spPr bwMode="auto">
          <a:xfrm>
            <a:off x="1828800" y="4191000"/>
            <a:ext cx="8937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Water</a:t>
            </a:r>
          </a:p>
          <a:p>
            <a:pPr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</a:rPr>
              <a:t>vacuole</a:t>
            </a:r>
          </a:p>
        </p:txBody>
      </p:sp>
      <p:sp>
        <p:nvSpPr>
          <p:cNvPr id="7224" name="Line 55"/>
          <p:cNvSpPr>
            <a:spLocks noChangeShapeType="1"/>
          </p:cNvSpPr>
          <p:nvPr/>
        </p:nvSpPr>
        <p:spPr bwMode="auto">
          <a:xfrm flipH="1">
            <a:off x="2894013" y="2133600"/>
            <a:ext cx="612775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8" name="Line 56"/>
          <p:cNvSpPr>
            <a:spLocks noChangeShapeType="1"/>
          </p:cNvSpPr>
          <p:nvPr/>
        </p:nvSpPr>
        <p:spPr bwMode="auto">
          <a:xfrm flipH="1">
            <a:off x="2970213" y="2971800"/>
            <a:ext cx="993775" cy="6096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49" name="Line 57"/>
          <p:cNvSpPr>
            <a:spLocks noChangeShapeType="1"/>
          </p:cNvSpPr>
          <p:nvPr/>
        </p:nvSpPr>
        <p:spPr bwMode="auto">
          <a:xfrm flipH="1">
            <a:off x="4113213" y="3048000"/>
            <a:ext cx="79375" cy="13716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7" name="Line 58"/>
          <p:cNvSpPr>
            <a:spLocks noChangeShapeType="1"/>
          </p:cNvSpPr>
          <p:nvPr/>
        </p:nvSpPr>
        <p:spPr bwMode="auto">
          <a:xfrm flipV="1">
            <a:off x="1143000" y="5408613"/>
            <a:ext cx="457200" cy="688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8" name="Freeform 59"/>
          <p:cNvSpPr>
            <a:spLocks noChangeArrowheads="1"/>
          </p:cNvSpPr>
          <p:nvPr/>
        </p:nvSpPr>
        <p:spPr bwMode="auto">
          <a:xfrm>
            <a:off x="3789363" y="4230688"/>
            <a:ext cx="866775" cy="1590675"/>
          </a:xfrm>
          <a:custGeom>
            <a:avLst/>
            <a:gdLst>
              <a:gd name="T0" fmla="*/ 201612500 w 546"/>
              <a:gd name="T1" fmla="*/ 5040313 h 1002"/>
              <a:gd name="T2" fmla="*/ 65524063 w 546"/>
              <a:gd name="T3" fmla="*/ 37803138 h 1002"/>
              <a:gd name="T4" fmla="*/ 0 w 546"/>
              <a:gd name="T5" fmla="*/ 239415638 h 1002"/>
              <a:gd name="T6" fmla="*/ 100806250 w 546"/>
              <a:gd name="T7" fmla="*/ 541834388 h 1002"/>
              <a:gd name="T8" fmla="*/ 133569075 w 546"/>
              <a:gd name="T9" fmla="*/ 642640638 h 1002"/>
              <a:gd name="T10" fmla="*/ 133569075 w 546"/>
              <a:gd name="T11" fmla="*/ 1078626875 h 1002"/>
              <a:gd name="T12" fmla="*/ 234375325 w 546"/>
              <a:gd name="T13" fmla="*/ 1113909063 h 1002"/>
              <a:gd name="T14" fmla="*/ 468749063 w 546"/>
              <a:gd name="T15" fmla="*/ 1280239375 h 1002"/>
              <a:gd name="T16" fmla="*/ 604837500 w 546"/>
              <a:gd name="T17" fmla="*/ 1784270625 h 1002"/>
              <a:gd name="T18" fmla="*/ 569555313 w 546"/>
              <a:gd name="T19" fmla="*/ 1953121888 h 1002"/>
              <a:gd name="T20" fmla="*/ 670361563 w 546"/>
              <a:gd name="T21" fmla="*/ 2147483647 h 1002"/>
              <a:gd name="T22" fmla="*/ 871974063 w 546"/>
              <a:gd name="T23" fmla="*/ 2147483647 h 1002"/>
              <a:gd name="T24" fmla="*/ 1108868750 w 546"/>
              <a:gd name="T25" fmla="*/ 2147483647 h 1002"/>
              <a:gd name="T26" fmla="*/ 1242437825 w 546"/>
              <a:gd name="T27" fmla="*/ 2086689375 h 1002"/>
              <a:gd name="T28" fmla="*/ 1310481250 w 546"/>
              <a:gd name="T29" fmla="*/ 1650703138 h 1002"/>
              <a:gd name="T30" fmla="*/ 1242437825 w 546"/>
              <a:gd name="T31" fmla="*/ 1549896888 h 1002"/>
              <a:gd name="T32" fmla="*/ 1040825325 w 546"/>
              <a:gd name="T33" fmla="*/ 1416327813 h 1002"/>
              <a:gd name="T34" fmla="*/ 771167813 w 546"/>
              <a:gd name="T35" fmla="*/ 1113909063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6" h="1002">
                <a:moveTo>
                  <a:pt x="80" y="2"/>
                </a:moveTo>
                <a:cubicBezTo>
                  <a:pt x="62" y="6"/>
                  <a:pt x="38" y="0"/>
                  <a:pt x="26" y="15"/>
                </a:cubicBezTo>
                <a:cubicBezTo>
                  <a:pt x="7" y="36"/>
                  <a:pt x="0" y="95"/>
                  <a:pt x="0" y="95"/>
                </a:cubicBezTo>
                <a:cubicBezTo>
                  <a:pt x="13" y="135"/>
                  <a:pt x="26" y="174"/>
                  <a:pt x="40" y="215"/>
                </a:cubicBezTo>
                <a:cubicBezTo>
                  <a:pt x="44" y="228"/>
                  <a:pt x="53" y="255"/>
                  <a:pt x="53" y="255"/>
                </a:cubicBezTo>
                <a:cubicBezTo>
                  <a:pt x="31" y="319"/>
                  <a:pt x="20" y="337"/>
                  <a:pt x="53" y="428"/>
                </a:cubicBezTo>
                <a:cubicBezTo>
                  <a:pt x="57" y="441"/>
                  <a:pt x="80" y="435"/>
                  <a:pt x="93" y="442"/>
                </a:cubicBezTo>
                <a:cubicBezTo>
                  <a:pt x="117" y="454"/>
                  <a:pt x="168" y="494"/>
                  <a:pt x="186" y="508"/>
                </a:cubicBezTo>
                <a:cubicBezTo>
                  <a:pt x="215" y="582"/>
                  <a:pt x="227" y="626"/>
                  <a:pt x="240" y="708"/>
                </a:cubicBezTo>
                <a:cubicBezTo>
                  <a:pt x="235" y="730"/>
                  <a:pt x="226" y="752"/>
                  <a:pt x="226" y="775"/>
                </a:cubicBezTo>
                <a:cubicBezTo>
                  <a:pt x="226" y="803"/>
                  <a:pt x="248" y="940"/>
                  <a:pt x="266" y="962"/>
                </a:cubicBezTo>
                <a:cubicBezTo>
                  <a:pt x="283" y="983"/>
                  <a:pt x="321" y="993"/>
                  <a:pt x="346" y="1002"/>
                </a:cubicBezTo>
                <a:cubicBezTo>
                  <a:pt x="346" y="1001"/>
                  <a:pt x="433" y="980"/>
                  <a:pt x="440" y="975"/>
                </a:cubicBezTo>
                <a:cubicBezTo>
                  <a:pt x="479" y="943"/>
                  <a:pt x="493" y="876"/>
                  <a:pt x="493" y="828"/>
                </a:cubicBezTo>
                <a:cubicBezTo>
                  <a:pt x="507" y="776"/>
                  <a:pt x="546" y="708"/>
                  <a:pt x="520" y="655"/>
                </a:cubicBezTo>
                <a:cubicBezTo>
                  <a:pt x="512" y="640"/>
                  <a:pt x="505" y="625"/>
                  <a:pt x="493" y="615"/>
                </a:cubicBezTo>
                <a:cubicBezTo>
                  <a:pt x="468" y="594"/>
                  <a:pt x="413" y="562"/>
                  <a:pt x="413" y="562"/>
                </a:cubicBezTo>
                <a:cubicBezTo>
                  <a:pt x="338" y="449"/>
                  <a:pt x="383" y="513"/>
                  <a:pt x="306" y="442"/>
                </a:cubicBez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29" name="Freeform 60"/>
          <p:cNvSpPr>
            <a:spLocks noChangeArrowheads="1"/>
          </p:cNvSpPr>
          <p:nvPr/>
        </p:nvSpPr>
        <p:spPr bwMode="auto">
          <a:xfrm>
            <a:off x="3873500" y="4240213"/>
            <a:ext cx="444500" cy="712787"/>
          </a:xfrm>
          <a:custGeom>
            <a:avLst/>
            <a:gdLst>
              <a:gd name="T0" fmla="*/ 705643750 w 280"/>
              <a:gd name="T1" fmla="*/ 1131548569 h 449"/>
              <a:gd name="T2" fmla="*/ 435987825 w 280"/>
              <a:gd name="T3" fmla="*/ 929936210 h 449"/>
              <a:gd name="T4" fmla="*/ 133569075 w 280"/>
              <a:gd name="T5" fmla="*/ 224292955 h 449"/>
              <a:gd name="T6" fmla="*/ 0 w 280"/>
              <a:gd name="T7" fmla="*/ 22680597 h 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0" h="449">
                <a:moveTo>
                  <a:pt x="280" y="449"/>
                </a:moveTo>
                <a:cubicBezTo>
                  <a:pt x="248" y="402"/>
                  <a:pt x="226" y="386"/>
                  <a:pt x="173" y="369"/>
                </a:cubicBezTo>
                <a:cubicBezTo>
                  <a:pt x="64" y="295"/>
                  <a:pt x="89" y="200"/>
                  <a:pt x="53" y="89"/>
                </a:cubicBezTo>
                <a:cubicBezTo>
                  <a:pt x="24" y="0"/>
                  <a:pt x="55" y="9"/>
                  <a:pt x="0" y="9"/>
                </a:cubicBez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0" name="Freeform 61"/>
          <p:cNvSpPr>
            <a:spLocks noChangeArrowheads="1"/>
          </p:cNvSpPr>
          <p:nvPr/>
        </p:nvSpPr>
        <p:spPr bwMode="auto">
          <a:xfrm>
            <a:off x="1947863" y="6032500"/>
            <a:ext cx="1163637" cy="635000"/>
          </a:xfrm>
          <a:custGeom>
            <a:avLst/>
            <a:gdLst>
              <a:gd name="T0" fmla="*/ 100806207 w 733"/>
              <a:gd name="T1" fmla="*/ 1008062500 h 400"/>
              <a:gd name="T2" fmla="*/ 100806207 w 733"/>
              <a:gd name="T3" fmla="*/ 705643750 h 400"/>
              <a:gd name="T4" fmla="*/ 32761223 w 733"/>
              <a:gd name="T5" fmla="*/ 504031250 h 400"/>
              <a:gd name="T6" fmla="*/ 0 w 733"/>
              <a:gd name="T7" fmla="*/ 403225000 h 400"/>
              <a:gd name="T8" fmla="*/ 1108868274 w 733"/>
              <a:gd name="T9" fmla="*/ 0 h 400"/>
              <a:gd name="T10" fmla="*/ 1713705514 w 733"/>
              <a:gd name="T11" fmla="*/ 201612500 h 400"/>
              <a:gd name="T12" fmla="*/ 1847272944 w 733"/>
              <a:gd name="T13" fmla="*/ 637600325 h 400"/>
              <a:gd name="T14" fmla="*/ 100806207 w 733"/>
              <a:gd name="T15" fmla="*/ 1008062500 h 4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33" h="400">
                <a:moveTo>
                  <a:pt x="40" y="400"/>
                </a:moveTo>
                <a:cubicBezTo>
                  <a:pt x="58" y="341"/>
                  <a:pt x="59" y="359"/>
                  <a:pt x="40" y="280"/>
                </a:cubicBezTo>
                <a:cubicBezTo>
                  <a:pt x="33" y="252"/>
                  <a:pt x="21" y="226"/>
                  <a:pt x="13" y="200"/>
                </a:cubicBezTo>
                <a:cubicBezTo>
                  <a:pt x="8" y="186"/>
                  <a:pt x="0" y="160"/>
                  <a:pt x="0" y="160"/>
                </a:cubicBezTo>
                <a:cubicBezTo>
                  <a:pt x="126" y="75"/>
                  <a:pt x="285" y="0"/>
                  <a:pt x="440" y="0"/>
                </a:cubicBezTo>
                <a:cubicBezTo>
                  <a:pt x="530" y="23"/>
                  <a:pt x="605" y="29"/>
                  <a:pt x="680" y="80"/>
                </a:cubicBezTo>
                <a:cubicBezTo>
                  <a:pt x="695" y="127"/>
                  <a:pt x="733" y="200"/>
                  <a:pt x="733" y="253"/>
                </a:cubicBezTo>
                <a:lnTo>
                  <a:pt x="40" y="40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0181"/>
      </p:ext>
    </p:extLst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 animBg="1"/>
      <p:bldP spid="8248" grpId="0" animBg="1"/>
      <p:bldP spid="82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7938"/>
            <a:ext cx="7772400" cy="25320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>
                <a:solidFill>
                  <a:srgbClr val="FF0C19"/>
                </a:solidFill>
                <a:latin typeface="Times New Roman" charset="0"/>
                <a:ea typeface="SimSun" charset="0"/>
              </a:rPr>
              <a:t/>
            </a:r>
            <a:br>
              <a:rPr lang="en-US" sz="3600" b="1">
                <a:solidFill>
                  <a:srgbClr val="FF0C19"/>
                </a:solidFill>
                <a:latin typeface="Times New Roman" charset="0"/>
                <a:ea typeface="SimSun" charset="0"/>
              </a:rPr>
            </a:br>
            <a:r>
              <a:rPr lang="en-US" sz="3600" b="1">
                <a:solidFill>
                  <a:srgbClr val="FF0C19"/>
                </a:solidFill>
                <a:latin typeface="Times New Roman" charset="0"/>
                <a:ea typeface="SimSun" charset="0"/>
              </a:rPr>
              <a:t>Review Question #1:</a:t>
            </a:r>
            <a:br>
              <a:rPr lang="en-US" sz="3600" b="1">
                <a:solidFill>
                  <a:srgbClr val="FF0C19"/>
                </a:solidFill>
                <a:latin typeface="Times New Roman" charset="0"/>
                <a:ea typeface="SimSun" charset="0"/>
              </a:rPr>
            </a:br>
            <a:r>
              <a:rPr lang="en-US">
                <a:latin typeface="Times New Roman" charset="0"/>
                <a:ea typeface="SimSun" charset="0"/>
              </a:rPr>
              <a:t>What do these plant cell organelles do?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525588" y="2743200"/>
            <a:ext cx="2543175" cy="642938"/>
          </a:xfrm>
          <a:prstGeom prst="rect">
            <a:avLst/>
          </a:prstGeom>
          <a:solidFill>
            <a:srgbClr val="D9D8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600" b="1">
                <a:solidFill>
                  <a:srgbClr val="187534"/>
                </a:solidFill>
              </a:rPr>
              <a:t>chloroplasts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367338" y="2743200"/>
            <a:ext cx="2289175" cy="642938"/>
          </a:xfrm>
          <a:prstGeom prst="rect">
            <a:avLst/>
          </a:prstGeom>
          <a:solidFill>
            <a:srgbClr val="E6E65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600" b="1">
                <a:solidFill>
                  <a:srgbClr val="000000"/>
                </a:solidFill>
                <a:latin typeface="Sand" charset="0"/>
              </a:rPr>
              <a:t>cell wall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754188" y="4343400"/>
            <a:ext cx="1831975" cy="642938"/>
          </a:xfrm>
          <a:prstGeom prst="rect">
            <a:avLst/>
          </a:prstGeom>
          <a:solidFill>
            <a:srgbClr val="FF0C1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600" b="1">
                <a:solidFill>
                  <a:srgbClr val="000000"/>
                </a:solidFill>
              </a:rPr>
              <a:t>vacuoles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72100" y="4421188"/>
            <a:ext cx="2162175" cy="642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600" b="1">
                <a:solidFill>
                  <a:srgbClr val="184B81"/>
                </a:solidFill>
                <a:latin typeface="Palatino" charset="0"/>
              </a:rPr>
              <a:t>cytoplasm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2652713" y="2468563"/>
            <a:ext cx="3651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6386513" y="2468563"/>
            <a:ext cx="3492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2668588" y="3962400"/>
            <a:ext cx="365125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6386513" y="4068763"/>
            <a:ext cx="365125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2000" b="1">
                <a:solidFill>
                  <a:srgbClr val="0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99977110"/>
      </p:ext>
    </p:extLst>
  </p:cSld>
  <p:clrMapOvr>
    <a:masterClrMapping/>
  </p:clrMapOvr>
  <p:transition xmlns:p14="http://schemas.microsoft.com/office/powerpoint/2010/main">
    <p:cover dir="r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      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52412"/>
            <a:ext cx="7772400" cy="6605588"/>
          </a:xfrm>
          <a:ln/>
        </p:spPr>
        <p:txBody>
          <a:bodyPr/>
          <a:lstStyle/>
          <a:p>
            <a:pPr indent="-341313">
              <a:lnSpc>
                <a:spcPct val="90000"/>
              </a:lnSpc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Definitions and plant cell parts.</a:t>
            </a:r>
          </a:p>
          <a:p>
            <a:pPr indent="-341313">
              <a:lnSpc>
                <a:spcPct val="90000"/>
              </a:lnSpc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>
                <a:solidFill>
                  <a:srgbClr val="00FF00"/>
                </a:solidFill>
              </a:rPr>
              <a:t>Cell Wall</a:t>
            </a:r>
            <a:r>
              <a:rPr lang="en-US" dirty="0" smtClean="0"/>
              <a:t>-provides shape and protection for the plant, fungi, bacteria and algae cell.</a:t>
            </a:r>
            <a:endParaRPr lang="en-US" dirty="0"/>
          </a:p>
          <a:p>
            <a:pPr indent="-341313">
              <a:lnSpc>
                <a:spcPct val="90000"/>
              </a:lnSpc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>
                <a:solidFill>
                  <a:srgbClr val="00FF00"/>
                </a:solidFill>
              </a:rPr>
              <a:t>Chloroplasts</a:t>
            </a:r>
            <a:r>
              <a:rPr lang="en-US" dirty="0"/>
              <a:t>-a green structure </a:t>
            </a:r>
            <a:r>
              <a:rPr lang="en-US" dirty="0" smtClean="0"/>
              <a:t>that is used in photosynthesis to harness the energy of the sunlight.</a:t>
            </a:r>
            <a:endParaRPr lang="en-US" dirty="0"/>
          </a:p>
          <a:p>
            <a:pPr indent="-341313">
              <a:lnSpc>
                <a:spcPct val="90000"/>
              </a:lnSpc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>
                <a:solidFill>
                  <a:srgbClr val="00FF00"/>
                </a:solidFill>
              </a:rPr>
              <a:t>Cell membrane, nucleus, mitochondrion, cytoplasm, vacuole and ribosome defined with animal cells.</a:t>
            </a:r>
            <a:endParaRPr lang="en-US" dirty="0"/>
          </a:p>
          <a:p>
            <a:pPr indent="-341313">
              <a:lnSpc>
                <a:spcPct val="90000"/>
              </a:lnSpc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>
            <a:off x="2514600" y="2895600"/>
            <a:ext cx="4152900" cy="124301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4588"/>
              </a:avLst>
            </a:prstTxWarp>
          </a:bodyPr>
          <a:lstStyle/>
          <a:p>
            <a:pPr algn="ctr"/>
            <a:endParaRPr lang="en-US" sz="3600" kern="10" spc="-361" dirty="0">
              <a:ln w="12600">
                <a:solidFill>
                  <a:srgbClr val="000099"/>
                </a:solidFill>
                <a:miter lim="800000"/>
                <a:headEnd/>
                <a:tailEnd/>
              </a:ln>
              <a:solidFill>
                <a:srgbClr val="33CCFF"/>
              </a:solidFill>
              <a:effectLst>
                <a:outerShdw blurRad="63500" dist="125752" dir="18900000" algn="ctr" rotWithShape="0">
                  <a:srgbClr val="000099"/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905000" y="1752600"/>
            <a:ext cx="4876800" cy="2286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 smtClean="0">
                <a:ln w="12600">
                  <a:solidFill>
                    <a:srgbClr val="B2B2B2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lin ang="5400000" scaled="1"/>
                </a:gradFill>
                <a:effectLst>
                  <a:outerShdw blurRad="63500" dist="17819" dir="2700000" algn="ctr" rotWithShape="0">
                    <a:srgbClr val="875B0D"/>
                  </a:outerShdw>
                </a:effectLst>
                <a:latin typeface="Arial Black"/>
                <a:ea typeface="Arial Black"/>
                <a:cs typeface="Arial Black"/>
              </a:rPr>
              <a:t>What is a cell?</a:t>
            </a:r>
            <a:endParaRPr lang="en-US" sz="3600" kern="10" dirty="0">
              <a:ln w="12600">
                <a:solidFill>
                  <a:srgbClr val="B2B2B2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FCC00"/>
                  </a:gs>
                  <a:gs pos="100000">
                    <a:srgbClr val="520402"/>
                  </a:gs>
                </a:gsLst>
                <a:lin ang="5400000" scaled="1"/>
              </a:gradFill>
              <a:effectLst>
                <a:outerShdw blurRad="63500" dist="17819" dir="2700000" algn="ctr" rotWithShape="0">
                  <a:srgbClr val="875B0D"/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  <p:sp>
        <p:nvSpPr>
          <p:cNvPr id="4099" name="Freeform 3"/>
          <p:cNvSpPr>
            <a:spLocks noChangeArrowheads="1"/>
          </p:cNvSpPr>
          <p:nvPr/>
        </p:nvSpPr>
        <p:spPr bwMode="auto">
          <a:xfrm>
            <a:off x="381000" y="5105400"/>
            <a:ext cx="1143000" cy="1143000"/>
          </a:xfrm>
          <a:custGeom>
            <a:avLst/>
            <a:gdLst>
              <a:gd name="T0" fmla="*/ 2378 w 4846"/>
              <a:gd name="T1" fmla="*/ 1397 h 4313"/>
              <a:gd name="T2" fmla="*/ 2586 w 4846"/>
              <a:gd name="T3" fmla="*/ 1791 h 4313"/>
              <a:gd name="T4" fmla="*/ 2582 w 4846"/>
              <a:gd name="T5" fmla="*/ 2555 h 4313"/>
              <a:gd name="T6" fmla="*/ 856 w 4846"/>
              <a:gd name="T7" fmla="*/ 3448 h 4313"/>
              <a:gd name="T8" fmla="*/ 572 w 4846"/>
              <a:gd name="T9" fmla="*/ 3410 h 4313"/>
              <a:gd name="T10" fmla="*/ 247 w 4846"/>
              <a:gd name="T11" fmla="*/ 3144 h 4313"/>
              <a:gd name="T12" fmla="*/ 433 w 4846"/>
              <a:gd name="T13" fmla="*/ 2988 h 4313"/>
              <a:gd name="T14" fmla="*/ 0 w 4846"/>
              <a:gd name="T15" fmla="*/ 3435 h 4313"/>
              <a:gd name="T16" fmla="*/ 194 w 4846"/>
              <a:gd name="T17" fmla="*/ 3779 h 4313"/>
              <a:gd name="T18" fmla="*/ 428 w 4846"/>
              <a:gd name="T19" fmla="*/ 3881 h 4313"/>
              <a:gd name="T20" fmla="*/ 960 w 4846"/>
              <a:gd name="T21" fmla="*/ 3805 h 4313"/>
              <a:gd name="T22" fmla="*/ 1779 w 4846"/>
              <a:gd name="T23" fmla="*/ 3226 h 4313"/>
              <a:gd name="T24" fmla="*/ 2270 w 4846"/>
              <a:gd name="T25" fmla="*/ 3163 h 4313"/>
              <a:gd name="T26" fmla="*/ 2344 w 4846"/>
              <a:gd name="T27" fmla="*/ 4034 h 4313"/>
              <a:gd name="T28" fmla="*/ 1793 w 4846"/>
              <a:gd name="T29" fmla="*/ 3939 h 4313"/>
              <a:gd name="T30" fmla="*/ 1622 w 4846"/>
              <a:gd name="T31" fmla="*/ 3834 h 4313"/>
              <a:gd name="T32" fmla="*/ 1327 w 4846"/>
              <a:gd name="T33" fmla="*/ 3534 h 4313"/>
              <a:gd name="T34" fmla="*/ 1346 w 4846"/>
              <a:gd name="T35" fmla="*/ 3958 h 4313"/>
              <a:gd name="T36" fmla="*/ 1515 w 4846"/>
              <a:gd name="T37" fmla="*/ 4062 h 4313"/>
              <a:gd name="T38" fmla="*/ 1684 w 4846"/>
              <a:gd name="T39" fmla="*/ 4150 h 4313"/>
              <a:gd name="T40" fmla="*/ 1968 w 4846"/>
              <a:gd name="T41" fmla="*/ 4254 h 4313"/>
              <a:gd name="T42" fmla="*/ 2614 w 4846"/>
              <a:gd name="T43" fmla="*/ 4313 h 4313"/>
              <a:gd name="T44" fmla="*/ 3105 w 4846"/>
              <a:gd name="T45" fmla="*/ 4201 h 4313"/>
              <a:gd name="T46" fmla="*/ 3399 w 4846"/>
              <a:gd name="T47" fmla="*/ 4072 h 4313"/>
              <a:gd name="T48" fmla="*/ 3555 w 4846"/>
              <a:gd name="T49" fmla="*/ 3986 h 4313"/>
              <a:gd name="T50" fmla="*/ 3696 w 4846"/>
              <a:gd name="T51" fmla="*/ 3897 h 4313"/>
              <a:gd name="T52" fmla="*/ 3831 w 4846"/>
              <a:gd name="T53" fmla="*/ 3802 h 4313"/>
              <a:gd name="T54" fmla="*/ 4232 w 4846"/>
              <a:gd name="T55" fmla="*/ 3469 h 4313"/>
              <a:gd name="T56" fmla="*/ 4473 w 4846"/>
              <a:gd name="T57" fmla="*/ 3231 h 4313"/>
              <a:gd name="T58" fmla="*/ 4698 w 4846"/>
              <a:gd name="T59" fmla="*/ 2984 h 4313"/>
              <a:gd name="T60" fmla="*/ 4768 w 4846"/>
              <a:gd name="T61" fmla="*/ 2716 h 4313"/>
              <a:gd name="T62" fmla="*/ 2755 w 4846"/>
              <a:gd name="T63" fmla="*/ 1486 h 4313"/>
              <a:gd name="T64" fmla="*/ 2928 w 4846"/>
              <a:gd name="T65" fmla="*/ 1580 h 4313"/>
              <a:gd name="T66" fmla="*/ 3120 w 4846"/>
              <a:gd name="T67" fmla="*/ 1684 h 4313"/>
              <a:gd name="T68" fmla="*/ 3348 w 4846"/>
              <a:gd name="T69" fmla="*/ 1813 h 4313"/>
              <a:gd name="T70" fmla="*/ 3582 w 4846"/>
              <a:gd name="T71" fmla="*/ 1950 h 4313"/>
              <a:gd name="T72" fmla="*/ 3797 w 4846"/>
              <a:gd name="T73" fmla="*/ 2083 h 4313"/>
              <a:gd name="T74" fmla="*/ 3992 w 4846"/>
              <a:gd name="T75" fmla="*/ 2222 h 4313"/>
              <a:gd name="T76" fmla="*/ 4314 w 4846"/>
              <a:gd name="T77" fmla="*/ 2505 h 4313"/>
              <a:gd name="T78" fmla="*/ 4336 w 4846"/>
              <a:gd name="T79" fmla="*/ 2283 h 4313"/>
              <a:gd name="T80" fmla="*/ 3903 w 4846"/>
              <a:gd name="T81" fmla="*/ 1929 h 4313"/>
              <a:gd name="T82" fmla="*/ 3759 w 4846"/>
              <a:gd name="T83" fmla="*/ 1827 h 4313"/>
              <a:gd name="T84" fmla="*/ 3610 w 4846"/>
              <a:gd name="T85" fmla="*/ 1728 h 4313"/>
              <a:gd name="T86" fmla="*/ 3464 w 4846"/>
              <a:gd name="T87" fmla="*/ 1635 h 4313"/>
              <a:gd name="T88" fmla="*/ 3321 w 4846"/>
              <a:gd name="T89" fmla="*/ 1549 h 4313"/>
              <a:gd name="T90" fmla="*/ 3171 w 4846"/>
              <a:gd name="T91" fmla="*/ 1466 h 4313"/>
              <a:gd name="T92" fmla="*/ 2928 w 4846"/>
              <a:gd name="T93" fmla="*/ 1338 h 4313"/>
              <a:gd name="T94" fmla="*/ 2734 w 4846"/>
              <a:gd name="T95" fmla="*/ 1245 h 4313"/>
              <a:gd name="T96" fmla="*/ 2487 w 4846"/>
              <a:gd name="T97" fmla="*/ 1141 h 4313"/>
              <a:gd name="T98" fmla="*/ 2449 w 4846"/>
              <a:gd name="T99" fmla="*/ 405 h 4313"/>
              <a:gd name="T100" fmla="*/ 2760 w 4846"/>
              <a:gd name="T101" fmla="*/ 700 h 4313"/>
              <a:gd name="T102" fmla="*/ 2578 w 4846"/>
              <a:gd name="T103" fmla="*/ 260 h 4313"/>
              <a:gd name="T104" fmla="*/ 2414 w 4846"/>
              <a:gd name="T105" fmla="*/ 0 h 4313"/>
              <a:gd name="T106" fmla="*/ 1686 w 4846"/>
              <a:gd name="T107" fmla="*/ 314 h 4313"/>
              <a:gd name="T108" fmla="*/ 1669 w 4846"/>
              <a:gd name="T109" fmla="*/ 920 h 4313"/>
              <a:gd name="T110" fmla="*/ 1937 w 4846"/>
              <a:gd name="T111" fmla="*/ 1990 h 4313"/>
              <a:gd name="T112" fmla="*/ 1639 w 4846"/>
              <a:gd name="T113" fmla="*/ 2112 h 4313"/>
              <a:gd name="T114" fmla="*/ 1276 w 4846"/>
              <a:gd name="T115" fmla="*/ 1916 h 4313"/>
              <a:gd name="T116" fmla="*/ 1498 w 4846"/>
              <a:gd name="T117" fmla="*/ 1732 h 4313"/>
              <a:gd name="T118" fmla="*/ 1907 w 4846"/>
              <a:gd name="T119" fmla="*/ 1781 h 4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846" h="4313">
                <a:moveTo>
                  <a:pt x="2289" y="1749"/>
                </a:moveTo>
                <a:lnTo>
                  <a:pt x="2203" y="1161"/>
                </a:lnTo>
                <a:lnTo>
                  <a:pt x="2224" y="1186"/>
                </a:lnTo>
                <a:lnTo>
                  <a:pt x="2249" y="1217"/>
                </a:lnTo>
                <a:lnTo>
                  <a:pt x="2279" y="1258"/>
                </a:lnTo>
                <a:lnTo>
                  <a:pt x="2298" y="1281"/>
                </a:lnTo>
                <a:lnTo>
                  <a:pt x="2317" y="1308"/>
                </a:lnTo>
                <a:lnTo>
                  <a:pt x="2336" y="1336"/>
                </a:lnTo>
                <a:lnTo>
                  <a:pt x="2357" y="1365"/>
                </a:lnTo>
                <a:lnTo>
                  <a:pt x="2378" y="1397"/>
                </a:lnTo>
                <a:lnTo>
                  <a:pt x="2401" y="1431"/>
                </a:lnTo>
                <a:lnTo>
                  <a:pt x="2424" y="1467"/>
                </a:lnTo>
                <a:lnTo>
                  <a:pt x="2445" y="1504"/>
                </a:lnTo>
                <a:lnTo>
                  <a:pt x="2468" y="1542"/>
                </a:lnTo>
                <a:lnTo>
                  <a:pt x="2489" y="1580"/>
                </a:lnTo>
                <a:lnTo>
                  <a:pt x="2509" y="1621"/>
                </a:lnTo>
                <a:lnTo>
                  <a:pt x="2530" y="1661"/>
                </a:lnTo>
                <a:lnTo>
                  <a:pt x="2549" y="1703"/>
                </a:lnTo>
                <a:lnTo>
                  <a:pt x="2568" y="1747"/>
                </a:lnTo>
                <a:lnTo>
                  <a:pt x="2586" y="1791"/>
                </a:lnTo>
                <a:lnTo>
                  <a:pt x="2601" y="1834"/>
                </a:lnTo>
                <a:lnTo>
                  <a:pt x="2614" y="1878"/>
                </a:lnTo>
                <a:lnTo>
                  <a:pt x="2627" y="1924"/>
                </a:lnTo>
                <a:lnTo>
                  <a:pt x="2644" y="2011"/>
                </a:lnTo>
                <a:lnTo>
                  <a:pt x="2648" y="2186"/>
                </a:lnTo>
                <a:lnTo>
                  <a:pt x="2639" y="2270"/>
                </a:lnTo>
                <a:lnTo>
                  <a:pt x="2625" y="2348"/>
                </a:lnTo>
                <a:lnTo>
                  <a:pt x="2612" y="2422"/>
                </a:lnTo>
                <a:lnTo>
                  <a:pt x="2597" y="2492"/>
                </a:lnTo>
                <a:lnTo>
                  <a:pt x="2582" y="2555"/>
                </a:lnTo>
                <a:lnTo>
                  <a:pt x="2567" y="2616"/>
                </a:lnTo>
                <a:lnTo>
                  <a:pt x="2551" y="2669"/>
                </a:lnTo>
                <a:lnTo>
                  <a:pt x="2534" y="2718"/>
                </a:lnTo>
                <a:lnTo>
                  <a:pt x="2519" y="2762"/>
                </a:lnTo>
                <a:lnTo>
                  <a:pt x="2506" y="2800"/>
                </a:lnTo>
                <a:lnTo>
                  <a:pt x="2481" y="2859"/>
                </a:lnTo>
                <a:lnTo>
                  <a:pt x="2466" y="2895"/>
                </a:lnTo>
                <a:lnTo>
                  <a:pt x="2460" y="2908"/>
                </a:lnTo>
                <a:lnTo>
                  <a:pt x="2359" y="2439"/>
                </a:lnTo>
                <a:lnTo>
                  <a:pt x="856" y="3448"/>
                </a:lnTo>
                <a:lnTo>
                  <a:pt x="914" y="3180"/>
                </a:lnTo>
                <a:lnTo>
                  <a:pt x="749" y="3011"/>
                </a:lnTo>
                <a:lnTo>
                  <a:pt x="643" y="3096"/>
                </a:lnTo>
                <a:lnTo>
                  <a:pt x="660" y="3172"/>
                </a:lnTo>
                <a:lnTo>
                  <a:pt x="652" y="3247"/>
                </a:lnTo>
                <a:lnTo>
                  <a:pt x="643" y="3283"/>
                </a:lnTo>
                <a:lnTo>
                  <a:pt x="627" y="3317"/>
                </a:lnTo>
                <a:lnTo>
                  <a:pt x="610" y="3349"/>
                </a:lnTo>
                <a:lnTo>
                  <a:pt x="593" y="3382"/>
                </a:lnTo>
                <a:lnTo>
                  <a:pt x="572" y="3410"/>
                </a:lnTo>
                <a:lnTo>
                  <a:pt x="553" y="3437"/>
                </a:lnTo>
                <a:lnTo>
                  <a:pt x="534" y="3460"/>
                </a:lnTo>
                <a:lnTo>
                  <a:pt x="517" y="3479"/>
                </a:lnTo>
                <a:lnTo>
                  <a:pt x="490" y="3507"/>
                </a:lnTo>
                <a:lnTo>
                  <a:pt x="479" y="3517"/>
                </a:lnTo>
                <a:lnTo>
                  <a:pt x="441" y="3239"/>
                </a:lnTo>
                <a:lnTo>
                  <a:pt x="202" y="3205"/>
                </a:lnTo>
                <a:lnTo>
                  <a:pt x="209" y="3195"/>
                </a:lnTo>
                <a:lnTo>
                  <a:pt x="232" y="3165"/>
                </a:lnTo>
                <a:lnTo>
                  <a:pt x="247" y="3144"/>
                </a:lnTo>
                <a:lnTo>
                  <a:pt x="266" y="3123"/>
                </a:lnTo>
                <a:lnTo>
                  <a:pt x="287" y="3100"/>
                </a:lnTo>
                <a:lnTo>
                  <a:pt x="312" y="3077"/>
                </a:lnTo>
                <a:lnTo>
                  <a:pt x="336" y="3053"/>
                </a:lnTo>
                <a:lnTo>
                  <a:pt x="363" y="3032"/>
                </a:lnTo>
                <a:lnTo>
                  <a:pt x="376" y="3022"/>
                </a:lnTo>
                <a:lnTo>
                  <a:pt x="390" y="3013"/>
                </a:lnTo>
                <a:lnTo>
                  <a:pt x="405" y="3003"/>
                </a:lnTo>
                <a:lnTo>
                  <a:pt x="418" y="2996"/>
                </a:lnTo>
                <a:lnTo>
                  <a:pt x="433" y="2988"/>
                </a:lnTo>
                <a:lnTo>
                  <a:pt x="449" y="2982"/>
                </a:lnTo>
                <a:lnTo>
                  <a:pt x="477" y="2975"/>
                </a:lnTo>
                <a:lnTo>
                  <a:pt x="536" y="2975"/>
                </a:lnTo>
                <a:lnTo>
                  <a:pt x="627" y="2889"/>
                </a:lnTo>
                <a:lnTo>
                  <a:pt x="394" y="2652"/>
                </a:lnTo>
                <a:lnTo>
                  <a:pt x="68" y="3053"/>
                </a:lnTo>
                <a:lnTo>
                  <a:pt x="48" y="3110"/>
                </a:lnTo>
                <a:lnTo>
                  <a:pt x="27" y="3174"/>
                </a:lnTo>
                <a:lnTo>
                  <a:pt x="8" y="3252"/>
                </a:lnTo>
                <a:lnTo>
                  <a:pt x="0" y="3435"/>
                </a:lnTo>
                <a:lnTo>
                  <a:pt x="4" y="3526"/>
                </a:lnTo>
                <a:lnTo>
                  <a:pt x="19" y="3570"/>
                </a:lnTo>
                <a:lnTo>
                  <a:pt x="29" y="3591"/>
                </a:lnTo>
                <a:lnTo>
                  <a:pt x="38" y="3612"/>
                </a:lnTo>
                <a:lnTo>
                  <a:pt x="63" y="3651"/>
                </a:lnTo>
                <a:lnTo>
                  <a:pt x="93" y="3688"/>
                </a:lnTo>
                <a:lnTo>
                  <a:pt x="125" y="3724"/>
                </a:lnTo>
                <a:lnTo>
                  <a:pt x="163" y="3754"/>
                </a:lnTo>
                <a:lnTo>
                  <a:pt x="184" y="3771"/>
                </a:lnTo>
                <a:lnTo>
                  <a:pt x="194" y="3779"/>
                </a:lnTo>
                <a:lnTo>
                  <a:pt x="205" y="3785"/>
                </a:lnTo>
                <a:lnTo>
                  <a:pt x="226" y="3800"/>
                </a:lnTo>
                <a:lnTo>
                  <a:pt x="249" y="3811"/>
                </a:lnTo>
                <a:lnTo>
                  <a:pt x="274" y="3824"/>
                </a:lnTo>
                <a:lnTo>
                  <a:pt x="297" y="3836"/>
                </a:lnTo>
                <a:lnTo>
                  <a:pt x="321" y="3847"/>
                </a:lnTo>
                <a:lnTo>
                  <a:pt x="348" y="3857"/>
                </a:lnTo>
                <a:lnTo>
                  <a:pt x="375" y="3866"/>
                </a:lnTo>
                <a:lnTo>
                  <a:pt x="399" y="3874"/>
                </a:lnTo>
                <a:lnTo>
                  <a:pt x="428" y="3881"/>
                </a:lnTo>
                <a:lnTo>
                  <a:pt x="454" y="3887"/>
                </a:lnTo>
                <a:lnTo>
                  <a:pt x="511" y="3899"/>
                </a:lnTo>
                <a:lnTo>
                  <a:pt x="570" y="3904"/>
                </a:lnTo>
                <a:lnTo>
                  <a:pt x="688" y="3901"/>
                </a:lnTo>
                <a:lnTo>
                  <a:pt x="810" y="3880"/>
                </a:lnTo>
                <a:lnTo>
                  <a:pt x="867" y="3861"/>
                </a:lnTo>
                <a:lnTo>
                  <a:pt x="894" y="3849"/>
                </a:lnTo>
                <a:lnTo>
                  <a:pt x="918" y="3836"/>
                </a:lnTo>
                <a:lnTo>
                  <a:pt x="939" y="3821"/>
                </a:lnTo>
                <a:lnTo>
                  <a:pt x="960" y="3805"/>
                </a:lnTo>
                <a:lnTo>
                  <a:pt x="998" y="3771"/>
                </a:lnTo>
                <a:lnTo>
                  <a:pt x="1029" y="3733"/>
                </a:lnTo>
                <a:lnTo>
                  <a:pt x="1053" y="3693"/>
                </a:lnTo>
                <a:lnTo>
                  <a:pt x="1074" y="3653"/>
                </a:lnTo>
                <a:lnTo>
                  <a:pt x="1091" y="3613"/>
                </a:lnTo>
                <a:lnTo>
                  <a:pt x="1124" y="3471"/>
                </a:lnTo>
                <a:lnTo>
                  <a:pt x="1127" y="3408"/>
                </a:lnTo>
                <a:lnTo>
                  <a:pt x="1622" y="3203"/>
                </a:lnTo>
                <a:lnTo>
                  <a:pt x="1707" y="3216"/>
                </a:lnTo>
                <a:lnTo>
                  <a:pt x="1779" y="3226"/>
                </a:lnTo>
                <a:lnTo>
                  <a:pt x="1844" y="3233"/>
                </a:lnTo>
                <a:lnTo>
                  <a:pt x="1901" y="3237"/>
                </a:lnTo>
                <a:lnTo>
                  <a:pt x="1996" y="3241"/>
                </a:lnTo>
                <a:lnTo>
                  <a:pt x="2072" y="3231"/>
                </a:lnTo>
                <a:lnTo>
                  <a:pt x="2141" y="3216"/>
                </a:lnTo>
                <a:lnTo>
                  <a:pt x="2175" y="3203"/>
                </a:lnTo>
                <a:lnTo>
                  <a:pt x="2211" y="3190"/>
                </a:lnTo>
                <a:lnTo>
                  <a:pt x="2230" y="3180"/>
                </a:lnTo>
                <a:lnTo>
                  <a:pt x="2249" y="3172"/>
                </a:lnTo>
                <a:lnTo>
                  <a:pt x="2270" y="3163"/>
                </a:lnTo>
                <a:lnTo>
                  <a:pt x="2293" y="3153"/>
                </a:lnTo>
                <a:lnTo>
                  <a:pt x="2316" y="3142"/>
                </a:lnTo>
                <a:lnTo>
                  <a:pt x="2340" y="3133"/>
                </a:lnTo>
                <a:lnTo>
                  <a:pt x="2367" y="3121"/>
                </a:lnTo>
                <a:lnTo>
                  <a:pt x="2395" y="3108"/>
                </a:lnTo>
                <a:lnTo>
                  <a:pt x="2551" y="4001"/>
                </a:lnTo>
                <a:lnTo>
                  <a:pt x="2496" y="4011"/>
                </a:lnTo>
                <a:lnTo>
                  <a:pt x="2445" y="4020"/>
                </a:lnTo>
                <a:lnTo>
                  <a:pt x="2394" y="4028"/>
                </a:lnTo>
                <a:lnTo>
                  <a:pt x="2344" y="4034"/>
                </a:lnTo>
                <a:lnTo>
                  <a:pt x="2247" y="4037"/>
                </a:lnTo>
                <a:lnTo>
                  <a:pt x="2156" y="4035"/>
                </a:lnTo>
                <a:lnTo>
                  <a:pt x="2068" y="4026"/>
                </a:lnTo>
                <a:lnTo>
                  <a:pt x="1985" y="4009"/>
                </a:lnTo>
                <a:lnTo>
                  <a:pt x="1945" y="3997"/>
                </a:lnTo>
                <a:lnTo>
                  <a:pt x="1905" y="3986"/>
                </a:lnTo>
                <a:lnTo>
                  <a:pt x="1867" y="3971"/>
                </a:lnTo>
                <a:lnTo>
                  <a:pt x="1829" y="3956"/>
                </a:lnTo>
                <a:lnTo>
                  <a:pt x="1812" y="3948"/>
                </a:lnTo>
                <a:lnTo>
                  <a:pt x="1793" y="3939"/>
                </a:lnTo>
                <a:lnTo>
                  <a:pt x="1776" y="3931"/>
                </a:lnTo>
                <a:lnTo>
                  <a:pt x="1757" y="3921"/>
                </a:lnTo>
                <a:lnTo>
                  <a:pt x="1740" y="3912"/>
                </a:lnTo>
                <a:lnTo>
                  <a:pt x="1722" y="3901"/>
                </a:lnTo>
                <a:lnTo>
                  <a:pt x="1703" y="3891"/>
                </a:lnTo>
                <a:lnTo>
                  <a:pt x="1688" y="3880"/>
                </a:lnTo>
                <a:lnTo>
                  <a:pt x="1671" y="3868"/>
                </a:lnTo>
                <a:lnTo>
                  <a:pt x="1654" y="3859"/>
                </a:lnTo>
                <a:lnTo>
                  <a:pt x="1637" y="3845"/>
                </a:lnTo>
                <a:lnTo>
                  <a:pt x="1622" y="3834"/>
                </a:lnTo>
                <a:lnTo>
                  <a:pt x="1589" y="3809"/>
                </a:lnTo>
                <a:lnTo>
                  <a:pt x="1557" y="3783"/>
                </a:lnTo>
                <a:lnTo>
                  <a:pt x="1527" y="3754"/>
                </a:lnTo>
                <a:lnTo>
                  <a:pt x="1496" y="3728"/>
                </a:lnTo>
                <a:lnTo>
                  <a:pt x="1468" y="3697"/>
                </a:lnTo>
                <a:lnTo>
                  <a:pt x="1437" y="3667"/>
                </a:lnTo>
                <a:lnTo>
                  <a:pt x="1411" y="3634"/>
                </a:lnTo>
                <a:lnTo>
                  <a:pt x="1382" y="3602"/>
                </a:lnTo>
                <a:lnTo>
                  <a:pt x="1354" y="3568"/>
                </a:lnTo>
                <a:lnTo>
                  <a:pt x="1327" y="3534"/>
                </a:lnTo>
                <a:lnTo>
                  <a:pt x="1156" y="3819"/>
                </a:lnTo>
                <a:lnTo>
                  <a:pt x="1190" y="3845"/>
                </a:lnTo>
                <a:lnTo>
                  <a:pt x="1226" y="3872"/>
                </a:lnTo>
                <a:lnTo>
                  <a:pt x="1243" y="3885"/>
                </a:lnTo>
                <a:lnTo>
                  <a:pt x="1260" y="3899"/>
                </a:lnTo>
                <a:lnTo>
                  <a:pt x="1278" y="3910"/>
                </a:lnTo>
                <a:lnTo>
                  <a:pt x="1295" y="3923"/>
                </a:lnTo>
                <a:lnTo>
                  <a:pt x="1312" y="3935"/>
                </a:lnTo>
                <a:lnTo>
                  <a:pt x="1329" y="3946"/>
                </a:lnTo>
                <a:lnTo>
                  <a:pt x="1346" y="3958"/>
                </a:lnTo>
                <a:lnTo>
                  <a:pt x="1363" y="3969"/>
                </a:lnTo>
                <a:lnTo>
                  <a:pt x="1380" y="3980"/>
                </a:lnTo>
                <a:lnTo>
                  <a:pt x="1397" y="3992"/>
                </a:lnTo>
                <a:lnTo>
                  <a:pt x="1414" y="4001"/>
                </a:lnTo>
                <a:lnTo>
                  <a:pt x="1430" y="4013"/>
                </a:lnTo>
                <a:lnTo>
                  <a:pt x="1449" y="4024"/>
                </a:lnTo>
                <a:lnTo>
                  <a:pt x="1464" y="4034"/>
                </a:lnTo>
                <a:lnTo>
                  <a:pt x="1481" y="4043"/>
                </a:lnTo>
                <a:lnTo>
                  <a:pt x="1498" y="4053"/>
                </a:lnTo>
                <a:lnTo>
                  <a:pt x="1515" y="4062"/>
                </a:lnTo>
                <a:lnTo>
                  <a:pt x="1532" y="4072"/>
                </a:lnTo>
                <a:lnTo>
                  <a:pt x="1549" y="4081"/>
                </a:lnTo>
                <a:lnTo>
                  <a:pt x="1567" y="4091"/>
                </a:lnTo>
                <a:lnTo>
                  <a:pt x="1584" y="4100"/>
                </a:lnTo>
                <a:lnTo>
                  <a:pt x="1601" y="4108"/>
                </a:lnTo>
                <a:lnTo>
                  <a:pt x="1618" y="4117"/>
                </a:lnTo>
                <a:lnTo>
                  <a:pt x="1633" y="4125"/>
                </a:lnTo>
                <a:lnTo>
                  <a:pt x="1650" y="4134"/>
                </a:lnTo>
                <a:lnTo>
                  <a:pt x="1667" y="4142"/>
                </a:lnTo>
                <a:lnTo>
                  <a:pt x="1684" y="4150"/>
                </a:lnTo>
                <a:lnTo>
                  <a:pt x="1702" y="4157"/>
                </a:lnTo>
                <a:lnTo>
                  <a:pt x="1719" y="4165"/>
                </a:lnTo>
                <a:lnTo>
                  <a:pt x="1734" y="4170"/>
                </a:lnTo>
                <a:lnTo>
                  <a:pt x="1768" y="4186"/>
                </a:lnTo>
                <a:lnTo>
                  <a:pt x="1802" y="4199"/>
                </a:lnTo>
                <a:lnTo>
                  <a:pt x="1835" y="4210"/>
                </a:lnTo>
                <a:lnTo>
                  <a:pt x="1869" y="4222"/>
                </a:lnTo>
                <a:lnTo>
                  <a:pt x="1901" y="4233"/>
                </a:lnTo>
                <a:lnTo>
                  <a:pt x="1935" y="4245"/>
                </a:lnTo>
                <a:lnTo>
                  <a:pt x="1968" y="4254"/>
                </a:lnTo>
                <a:lnTo>
                  <a:pt x="2002" y="4264"/>
                </a:lnTo>
                <a:lnTo>
                  <a:pt x="2034" y="4271"/>
                </a:lnTo>
                <a:lnTo>
                  <a:pt x="2067" y="4279"/>
                </a:lnTo>
                <a:lnTo>
                  <a:pt x="2101" y="4284"/>
                </a:lnTo>
                <a:lnTo>
                  <a:pt x="2165" y="4298"/>
                </a:lnTo>
                <a:lnTo>
                  <a:pt x="2230" y="4307"/>
                </a:lnTo>
                <a:lnTo>
                  <a:pt x="2295" y="4313"/>
                </a:lnTo>
                <a:lnTo>
                  <a:pt x="2359" y="4313"/>
                </a:lnTo>
                <a:lnTo>
                  <a:pt x="2487" y="4313"/>
                </a:lnTo>
                <a:lnTo>
                  <a:pt x="2614" y="4313"/>
                </a:lnTo>
                <a:lnTo>
                  <a:pt x="2740" y="4296"/>
                </a:lnTo>
                <a:lnTo>
                  <a:pt x="2800" y="4284"/>
                </a:lnTo>
                <a:lnTo>
                  <a:pt x="2863" y="4273"/>
                </a:lnTo>
                <a:lnTo>
                  <a:pt x="2924" y="4258"/>
                </a:lnTo>
                <a:lnTo>
                  <a:pt x="2954" y="4248"/>
                </a:lnTo>
                <a:lnTo>
                  <a:pt x="2985" y="4241"/>
                </a:lnTo>
                <a:lnTo>
                  <a:pt x="3015" y="4231"/>
                </a:lnTo>
                <a:lnTo>
                  <a:pt x="3046" y="4222"/>
                </a:lnTo>
                <a:lnTo>
                  <a:pt x="3076" y="4210"/>
                </a:lnTo>
                <a:lnTo>
                  <a:pt x="3105" y="4201"/>
                </a:lnTo>
                <a:lnTo>
                  <a:pt x="3135" y="4189"/>
                </a:lnTo>
                <a:lnTo>
                  <a:pt x="3165" y="4178"/>
                </a:lnTo>
                <a:lnTo>
                  <a:pt x="3194" y="4167"/>
                </a:lnTo>
                <a:lnTo>
                  <a:pt x="3224" y="4153"/>
                </a:lnTo>
                <a:lnTo>
                  <a:pt x="3253" y="4142"/>
                </a:lnTo>
                <a:lnTo>
                  <a:pt x="3283" y="4129"/>
                </a:lnTo>
                <a:lnTo>
                  <a:pt x="3312" y="4115"/>
                </a:lnTo>
                <a:lnTo>
                  <a:pt x="3342" y="4100"/>
                </a:lnTo>
                <a:lnTo>
                  <a:pt x="3371" y="4087"/>
                </a:lnTo>
                <a:lnTo>
                  <a:pt x="3399" y="4072"/>
                </a:lnTo>
                <a:lnTo>
                  <a:pt x="3428" y="4056"/>
                </a:lnTo>
                <a:lnTo>
                  <a:pt x="3443" y="4049"/>
                </a:lnTo>
                <a:lnTo>
                  <a:pt x="3456" y="4041"/>
                </a:lnTo>
                <a:lnTo>
                  <a:pt x="3471" y="4034"/>
                </a:lnTo>
                <a:lnTo>
                  <a:pt x="3485" y="4026"/>
                </a:lnTo>
                <a:lnTo>
                  <a:pt x="3500" y="4018"/>
                </a:lnTo>
                <a:lnTo>
                  <a:pt x="3513" y="4011"/>
                </a:lnTo>
                <a:lnTo>
                  <a:pt x="3527" y="4001"/>
                </a:lnTo>
                <a:lnTo>
                  <a:pt x="3542" y="3994"/>
                </a:lnTo>
                <a:lnTo>
                  <a:pt x="3555" y="3986"/>
                </a:lnTo>
                <a:lnTo>
                  <a:pt x="3570" y="3977"/>
                </a:lnTo>
                <a:lnTo>
                  <a:pt x="3584" y="3969"/>
                </a:lnTo>
                <a:lnTo>
                  <a:pt x="3597" y="3959"/>
                </a:lnTo>
                <a:lnTo>
                  <a:pt x="3612" y="3950"/>
                </a:lnTo>
                <a:lnTo>
                  <a:pt x="3625" y="3942"/>
                </a:lnTo>
                <a:lnTo>
                  <a:pt x="3641" y="3933"/>
                </a:lnTo>
                <a:lnTo>
                  <a:pt x="3654" y="3923"/>
                </a:lnTo>
                <a:lnTo>
                  <a:pt x="3667" y="3916"/>
                </a:lnTo>
                <a:lnTo>
                  <a:pt x="3681" y="3906"/>
                </a:lnTo>
                <a:lnTo>
                  <a:pt x="3696" y="3897"/>
                </a:lnTo>
                <a:lnTo>
                  <a:pt x="3709" y="3887"/>
                </a:lnTo>
                <a:lnTo>
                  <a:pt x="3722" y="3878"/>
                </a:lnTo>
                <a:lnTo>
                  <a:pt x="3736" y="3870"/>
                </a:lnTo>
                <a:lnTo>
                  <a:pt x="3749" y="3861"/>
                </a:lnTo>
                <a:lnTo>
                  <a:pt x="3764" y="3851"/>
                </a:lnTo>
                <a:lnTo>
                  <a:pt x="3778" y="3842"/>
                </a:lnTo>
                <a:lnTo>
                  <a:pt x="3791" y="3832"/>
                </a:lnTo>
                <a:lnTo>
                  <a:pt x="3804" y="3823"/>
                </a:lnTo>
                <a:lnTo>
                  <a:pt x="3817" y="3811"/>
                </a:lnTo>
                <a:lnTo>
                  <a:pt x="3831" y="3802"/>
                </a:lnTo>
                <a:lnTo>
                  <a:pt x="3844" y="3792"/>
                </a:lnTo>
                <a:lnTo>
                  <a:pt x="3897" y="3752"/>
                </a:lnTo>
                <a:lnTo>
                  <a:pt x="3951" y="3710"/>
                </a:lnTo>
                <a:lnTo>
                  <a:pt x="4004" y="3669"/>
                </a:lnTo>
                <a:lnTo>
                  <a:pt x="4055" y="3625"/>
                </a:lnTo>
                <a:lnTo>
                  <a:pt x="4106" y="3581"/>
                </a:lnTo>
                <a:lnTo>
                  <a:pt x="4158" y="3537"/>
                </a:lnTo>
                <a:lnTo>
                  <a:pt x="4182" y="3515"/>
                </a:lnTo>
                <a:lnTo>
                  <a:pt x="4207" y="3492"/>
                </a:lnTo>
                <a:lnTo>
                  <a:pt x="4232" y="3469"/>
                </a:lnTo>
                <a:lnTo>
                  <a:pt x="4257" y="3446"/>
                </a:lnTo>
                <a:lnTo>
                  <a:pt x="4281" y="3421"/>
                </a:lnTo>
                <a:lnTo>
                  <a:pt x="4306" y="3399"/>
                </a:lnTo>
                <a:lnTo>
                  <a:pt x="4331" y="3376"/>
                </a:lnTo>
                <a:lnTo>
                  <a:pt x="4355" y="3351"/>
                </a:lnTo>
                <a:lnTo>
                  <a:pt x="4378" y="3328"/>
                </a:lnTo>
                <a:lnTo>
                  <a:pt x="4403" y="3304"/>
                </a:lnTo>
                <a:lnTo>
                  <a:pt x="4426" y="3279"/>
                </a:lnTo>
                <a:lnTo>
                  <a:pt x="4449" y="3256"/>
                </a:lnTo>
                <a:lnTo>
                  <a:pt x="4473" y="3231"/>
                </a:lnTo>
                <a:lnTo>
                  <a:pt x="4496" y="3207"/>
                </a:lnTo>
                <a:lnTo>
                  <a:pt x="4519" y="3182"/>
                </a:lnTo>
                <a:lnTo>
                  <a:pt x="4542" y="3157"/>
                </a:lnTo>
                <a:lnTo>
                  <a:pt x="4565" y="3133"/>
                </a:lnTo>
                <a:lnTo>
                  <a:pt x="4587" y="3108"/>
                </a:lnTo>
                <a:lnTo>
                  <a:pt x="4610" y="3083"/>
                </a:lnTo>
                <a:lnTo>
                  <a:pt x="4633" y="3058"/>
                </a:lnTo>
                <a:lnTo>
                  <a:pt x="4654" y="3034"/>
                </a:lnTo>
                <a:lnTo>
                  <a:pt x="4677" y="3009"/>
                </a:lnTo>
                <a:lnTo>
                  <a:pt x="4698" y="2984"/>
                </a:lnTo>
                <a:lnTo>
                  <a:pt x="4721" y="2960"/>
                </a:lnTo>
                <a:lnTo>
                  <a:pt x="4741" y="2935"/>
                </a:lnTo>
                <a:lnTo>
                  <a:pt x="4762" y="2910"/>
                </a:lnTo>
                <a:lnTo>
                  <a:pt x="4783" y="2885"/>
                </a:lnTo>
                <a:lnTo>
                  <a:pt x="4804" y="2859"/>
                </a:lnTo>
                <a:lnTo>
                  <a:pt x="4825" y="2834"/>
                </a:lnTo>
                <a:lnTo>
                  <a:pt x="4846" y="2809"/>
                </a:lnTo>
                <a:lnTo>
                  <a:pt x="4827" y="2785"/>
                </a:lnTo>
                <a:lnTo>
                  <a:pt x="4802" y="2756"/>
                </a:lnTo>
                <a:lnTo>
                  <a:pt x="4768" y="2716"/>
                </a:lnTo>
                <a:lnTo>
                  <a:pt x="4046" y="3233"/>
                </a:lnTo>
                <a:lnTo>
                  <a:pt x="4137" y="2770"/>
                </a:lnTo>
                <a:lnTo>
                  <a:pt x="3759" y="2933"/>
                </a:lnTo>
                <a:lnTo>
                  <a:pt x="3861" y="2467"/>
                </a:lnTo>
                <a:lnTo>
                  <a:pt x="3464" y="2690"/>
                </a:lnTo>
                <a:lnTo>
                  <a:pt x="3593" y="2251"/>
                </a:lnTo>
                <a:lnTo>
                  <a:pt x="3122" y="2319"/>
                </a:lnTo>
                <a:lnTo>
                  <a:pt x="3209" y="1939"/>
                </a:lnTo>
                <a:lnTo>
                  <a:pt x="2867" y="2022"/>
                </a:lnTo>
                <a:lnTo>
                  <a:pt x="2755" y="1486"/>
                </a:lnTo>
                <a:lnTo>
                  <a:pt x="2762" y="1492"/>
                </a:lnTo>
                <a:lnTo>
                  <a:pt x="2787" y="1505"/>
                </a:lnTo>
                <a:lnTo>
                  <a:pt x="2806" y="1515"/>
                </a:lnTo>
                <a:lnTo>
                  <a:pt x="2827" y="1526"/>
                </a:lnTo>
                <a:lnTo>
                  <a:pt x="2852" y="1540"/>
                </a:lnTo>
                <a:lnTo>
                  <a:pt x="2867" y="1547"/>
                </a:lnTo>
                <a:lnTo>
                  <a:pt x="2880" y="1555"/>
                </a:lnTo>
                <a:lnTo>
                  <a:pt x="2895" y="1562"/>
                </a:lnTo>
                <a:lnTo>
                  <a:pt x="2911" y="1570"/>
                </a:lnTo>
                <a:lnTo>
                  <a:pt x="2928" y="1580"/>
                </a:lnTo>
                <a:lnTo>
                  <a:pt x="2945" y="1589"/>
                </a:lnTo>
                <a:lnTo>
                  <a:pt x="2962" y="1599"/>
                </a:lnTo>
                <a:lnTo>
                  <a:pt x="2979" y="1608"/>
                </a:lnTo>
                <a:lnTo>
                  <a:pt x="2998" y="1618"/>
                </a:lnTo>
                <a:lnTo>
                  <a:pt x="3017" y="1629"/>
                </a:lnTo>
                <a:lnTo>
                  <a:pt x="3038" y="1640"/>
                </a:lnTo>
                <a:lnTo>
                  <a:pt x="3057" y="1650"/>
                </a:lnTo>
                <a:lnTo>
                  <a:pt x="3078" y="1661"/>
                </a:lnTo>
                <a:lnTo>
                  <a:pt x="3099" y="1673"/>
                </a:lnTo>
                <a:lnTo>
                  <a:pt x="3120" y="1684"/>
                </a:lnTo>
                <a:lnTo>
                  <a:pt x="3141" y="1697"/>
                </a:lnTo>
                <a:lnTo>
                  <a:pt x="3163" y="1709"/>
                </a:lnTo>
                <a:lnTo>
                  <a:pt x="3186" y="1722"/>
                </a:lnTo>
                <a:lnTo>
                  <a:pt x="3207" y="1734"/>
                </a:lnTo>
                <a:lnTo>
                  <a:pt x="3230" y="1747"/>
                </a:lnTo>
                <a:lnTo>
                  <a:pt x="3253" y="1760"/>
                </a:lnTo>
                <a:lnTo>
                  <a:pt x="3278" y="1773"/>
                </a:lnTo>
                <a:lnTo>
                  <a:pt x="3300" y="1785"/>
                </a:lnTo>
                <a:lnTo>
                  <a:pt x="3323" y="1800"/>
                </a:lnTo>
                <a:lnTo>
                  <a:pt x="3348" y="1813"/>
                </a:lnTo>
                <a:lnTo>
                  <a:pt x="3371" y="1827"/>
                </a:lnTo>
                <a:lnTo>
                  <a:pt x="3394" y="1840"/>
                </a:lnTo>
                <a:lnTo>
                  <a:pt x="3418" y="1853"/>
                </a:lnTo>
                <a:lnTo>
                  <a:pt x="3441" y="1867"/>
                </a:lnTo>
                <a:lnTo>
                  <a:pt x="3464" y="1880"/>
                </a:lnTo>
                <a:lnTo>
                  <a:pt x="3489" y="1895"/>
                </a:lnTo>
                <a:lnTo>
                  <a:pt x="3511" y="1908"/>
                </a:lnTo>
                <a:lnTo>
                  <a:pt x="3534" y="1922"/>
                </a:lnTo>
                <a:lnTo>
                  <a:pt x="3559" y="1935"/>
                </a:lnTo>
                <a:lnTo>
                  <a:pt x="3582" y="1950"/>
                </a:lnTo>
                <a:lnTo>
                  <a:pt x="3605" y="1964"/>
                </a:lnTo>
                <a:lnTo>
                  <a:pt x="3627" y="1977"/>
                </a:lnTo>
                <a:lnTo>
                  <a:pt x="3648" y="1990"/>
                </a:lnTo>
                <a:lnTo>
                  <a:pt x="3671" y="2003"/>
                </a:lnTo>
                <a:lnTo>
                  <a:pt x="3692" y="2017"/>
                </a:lnTo>
                <a:lnTo>
                  <a:pt x="3715" y="2030"/>
                </a:lnTo>
                <a:lnTo>
                  <a:pt x="3736" y="2043"/>
                </a:lnTo>
                <a:lnTo>
                  <a:pt x="3757" y="2057"/>
                </a:lnTo>
                <a:lnTo>
                  <a:pt x="3776" y="2070"/>
                </a:lnTo>
                <a:lnTo>
                  <a:pt x="3797" y="2083"/>
                </a:lnTo>
                <a:lnTo>
                  <a:pt x="3816" y="2097"/>
                </a:lnTo>
                <a:lnTo>
                  <a:pt x="3835" y="2108"/>
                </a:lnTo>
                <a:lnTo>
                  <a:pt x="3852" y="2121"/>
                </a:lnTo>
                <a:lnTo>
                  <a:pt x="3871" y="2133"/>
                </a:lnTo>
                <a:lnTo>
                  <a:pt x="3888" y="2144"/>
                </a:lnTo>
                <a:lnTo>
                  <a:pt x="3905" y="2157"/>
                </a:lnTo>
                <a:lnTo>
                  <a:pt x="3922" y="2169"/>
                </a:lnTo>
                <a:lnTo>
                  <a:pt x="3939" y="2182"/>
                </a:lnTo>
                <a:lnTo>
                  <a:pt x="3956" y="2195"/>
                </a:lnTo>
                <a:lnTo>
                  <a:pt x="3992" y="2222"/>
                </a:lnTo>
                <a:lnTo>
                  <a:pt x="4027" y="2249"/>
                </a:lnTo>
                <a:lnTo>
                  <a:pt x="4061" y="2277"/>
                </a:lnTo>
                <a:lnTo>
                  <a:pt x="4093" y="2306"/>
                </a:lnTo>
                <a:lnTo>
                  <a:pt x="4127" y="2334"/>
                </a:lnTo>
                <a:lnTo>
                  <a:pt x="4160" y="2363"/>
                </a:lnTo>
                <a:lnTo>
                  <a:pt x="4192" y="2391"/>
                </a:lnTo>
                <a:lnTo>
                  <a:pt x="4224" y="2420"/>
                </a:lnTo>
                <a:lnTo>
                  <a:pt x="4255" y="2448"/>
                </a:lnTo>
                <a:lnTo>
                  <a:pt x="4283" y="2477"/>
                </a:lnTo>
                <a:lnTo>
                  <a:pt x="4314" y="2505"/>
                </a:lnTo>
                <a:lnTo>
                  <a:pt x="4340" y="2534"/>
                </a:lnTo>
                <a:lnTo>
                  <a:pt x="4367" y="2560"/>
                </a:lnTo>
                <a:lnTo>
                  <a:pt x="4394" y="2585"/>
                </a:lnTo>
                <a:lnTo>
                  <a:pt x="4549" y="2484"/>
                </a:lnTo>
                <a:lnTo>
                  <a:pt x="4517" y="2452"/>
                </a:lnTo>
                <a:lnTo>
                  <a:pt x="4485" y="2422"/>
                </a:lnTo>
                <a:lnTo>
                  <a:pt x="4449" y="2387"/>
                </a:lnTo>
                <a:lnTo>
                  <a:pt x="4413" y="2353"/>
                </a:lnTo>
                <a:lnTo>
                  <a:pt x="4374" y="2319"/>
                </a:lnTo>
                <a:lnTo>
                  <a:pt x="4336" y="2283"/>
                </a:lnTo>
                <a:lnTo>
                  <a:pt x="4295" y="2247"/>
                </a:lnTo>
                <a:lnTo>
                  <a:pt x="4253" y="2211"/>
                </a:lnTo>
                <a:lnTo>
                  <a:pt x="4209" y="2173"/>
                </a:lnTo>
                <a:lnTo>
                  <a:pt x="4163" y="2135"/>
                </a:lnTo>
                <a:lnTo>
                  <a:pt x="4118" y="2097"/>
                </a:lnTo>
                <a:lnTo>
                  <a:pt x="4068" y="2059"/>
                </a:lnTo>
                <a:lnTo>
                  <a:pt x="4019" y="2019"/>
                </a:lnTo>
                <a:lnTo>
                  <a:pt x="3970" y="1981"/>
                </a:lnTo>
                <a:lnTo>
                  <a:pt x="3916" y="1941"/>
                </a:lnTo>
                <a:lnTo>
                  <a:pt x="3903" y="1929"/>
                </a:lnTo>
                <a:lnTo>
                  <a:pt x="3890" y="1920"/>
                </a:lnTo>
                <a:lnTo>
                  <a:pt x="3876" y="1910"/>
                </a:lnTo>
                <a:lnTo>
                  <a:pt x="3863" y="1901"/>
                </a:lnTo>
                <a:lnTo>
                  <a:pt x="3848" y="1889"/>
                </a:lnTo>
                <a:lnTo>
                  <a:pt x="3833" y="1878"/>
                </a:lnTo>
                <a:lnTo>
                  <a:pt x="3817" y="1869"/>
                </a:lnTo>
                <a:lnTo>
                  <a:pt x="3802" y="1857"/>
                </a:lnTo>
                <a:lnTo>
                  <a:pt x="3789" y="1848"/>
                </a:lnTo>
                <a:lnTo>
                  <a:pt x="3774" y="1836"/>
                </a:lnTo>
                <a:lnTo>
                  <a:pt x="3759" y="1827"/>
                </a:lnTo>
                <a:lnTo>
                  <a:pt x="3743" y="1815"/>
                </a:lnTo>
                <a:lnTo>
                  <a:pt x="3728" y="1806"/>
                </a:lnTo>
                <a:lnTo>
                  <a:pt x="3713" y="1796"/>
                </a:lnTo>
                <a:lnTo>
                  <a:pt x="3698" y="1785"/>
                </a:lnTo>
                <a:lnTo>
                  <a:pt x="3684" y="1775"/>
                </a:lnTo>
                <a:lnTo>
                  <a:pt x="3669" y="1766"/>
                </a:lnTo>
                <a:lnTo>
                  <a:pt x="3654" y="1756"/>
                </a:lnTo>
                <a:lnTo>
                  <a:pt x="3639" y="1747"/>
                </a:lnTo>
                <a:lnTo>
                  <a:pt x="3624" y="1737"/>
                </a:lnTo>
                <a:lnTo>
                  <a:pt x="3610" y="1728"/>
                </a:lnTo>
                <a:lnTo>
                  <a:pt x="3595" y="1718"/>
                </a:lnTo>
                <a:lnTo>
                  <a:pt x="3580" y="1709"/>
                </a:lnTo>
                <a:lnTo>
                  <a:pt x="3565" y="1697"/>
                </a:lnTo>
                <a:lnTo>
                  <a:pt x="3551" y="1690"/>
                </a:lnTo>
                <a:lnTo>
                  <a:pt x="3536" y="1680"/>
                </a:lnTo>
                <a:lnTo>
                  <a:pt x="3521" y="1671"/>
                </a:lnTo>
                <a:lnTo>
                  <a:pt x="3506" y="1661"/>
                </a:lnTo>
                <a:lnTo>
                  <a:pt x="3492" y="1652"/>
                </a:lnTo>
                <a:lnTo>
                  <a:pt x="3477" y="1644"/>
                </a:lnTo>
                <a:lnTo>
                  <a:pt x="3464" y="1635"/>
                </a:lnTo>
                <a:lnTo>
                  <a:pt x="3449" y="1625"/>
                </a:lnTo>
                <a:lnTo>
                  <a:pt x="3433" y="1618"/>
                </a:lnTo>
                <a:lnTo>
                  <a:pt x="3420" y="1608"/>
                </a:lnTo>
                <a:lnTo>
                  <a:pt x="3405" y="1601"/>
                </a:lnTo>
                <a:lnTo>
                  <a:pt x="3392" y="1591"/>
                </a:lnTo>
                <a:lnTo>
                  <a:pt x="3376" y="1583"/>
                </a:lnTo>
                <a:lnTo>
                  <a:pt x="3363" y="1574"/>
                </a:lnTo>
                <a:lnTo>
                  <a:pt x="3348" y="1566"/>
                </a:lnTo>
                <a:lnTo>
                  <a:pt x="3335" y="1559"/>
                </a:lnTo>
                <a:lnTo>
                  <a:pt x="3321" y="1549"/>
                </a:lnTo>
                <a:lnTo>
                  <a:pt x="3306" y="1542"/>
                </a:lnTo>
                <a:lnTo>
                  <a:pt x="3293" y="1534"/>
                </a:lnTo>
                <a:lnTo>
                  <a:pt x="3279" y="1526"/>
                </a:lnTo>
                <a:lnTo>
                  <a:pt x="3266" y="1519"/>
                </a:lnTo>
                <a:lnTo>
                  <a:pt x="3251" y="1511"/>
                </a:lnTo>
                <a:lnTo>
                  <a:pt x="3238" y="1504"/>
                </a:lnTo>
                <a:lnTo>
                  <a:pt x="3224" y="1496"/>
                </a:lnTo>
                <a:lnTo>
                  <a:pt x="3211" y="1488"/>
                </a:lnTo>
                <a:lnTo>
                  <a:pt x="3198" y="1481"/>
                </a:lnTo>
                <a:lnTo>
                  <a:pt x="3171" y="1466"/>
                </a:lnTo>
                <a:lnTo>
                  <a:pt x="3144" y="1452"/>
                </a:lnTo>
                <a:lnTo>
                  <a:pt x="3120" y="1437"/>
                </a:lnTo>
                <a:lnTo>
                  <a:pt x="3093" y="1424"/>
                </a:lnTo>
                <a:lnTo>
                  <a:pt x="3068" y="1410"/>
                </a:lnTo>
                <a:lnTo>
                  <a:pt x="3044" y="1399"/>
                </a:lnTo>
                <a:lnTo>
                  <a:pt x="3019" y="1386"/>
                </a:lnTo>
                <a:lnTo>
                  <a:pt x="2996" y="1374"/>
                </a:lnTo>
                <a:lnTo>
                  <a:pt x="2973" y="1361"/>
                </a:lnTo>
                <a:lnTo>
                  <a:pt x="2951" y="1350"/>
                </a:lnTo>
                <a:lnTo>
                  <a:pt x="2928" y="1338"/>
                </a:lnTo>
                <a:lnTo>
                  <a:pt x="2905" y="1329"/>
                </a:lnTo>
                <a:lnTo>
                  <a:pt x="2884" y="1317"/>
                </a:lnTo>
                <a:lnTo>
                  <a:pt x="2863" y="1308"/>
                </a:lnTo>
                <a:lnTo>
                  <a:pt x="2842" y="1298"/>
                </a:lnTo>
                <a:lnTo>
                  <a:pt x="2823" y="1289"/>
                </a:lnTo>
                <a:lnTo>
                  <a:pt x="2804" y="1279"/>
                </a:lnTo>
                <a:lnTo>
                  <a:pt x="2785" y="1270"/>
                </a:lnTo>
                <a:lnTo>
                  <a:pt x="2768" y="1262"/>
                </a:lnTo>
                <a:lnTo>
                  <a:pt x="2749" y="1253"/>
                </a:lnTo>
                <a:lnTo>
                  <a:pt x="2734" y="1245"/>
                </a:lnTo>
                <a:lnTo>
                  <a:pt x="2702" y="1232"/>
                </a:lnTo>
                <a:lnTo>
                  <a:pt x="2673" y="1218"/>
                </a:lnTo>
                <a:lnTo>
                  <a:pt x="2646" y="1207"/>
                </a:lnTo>
                <a:lnTo>
                  <a:pt x="2625" y="1196"/>
                </a:lnTo>
                <a:lnTo>
                  <a:pt x="2605" y="1188"/>
                </a:lnTo>
                <a:lnTo>
                  <a:pt x="2589" y="1180"/>
                </a:lnTo>
                <a:lnTo>
                  <a:pt x="2559" y="1169"/>
                </a:lnTo>
                <a:lnTo>
                  <a:pt x="2530" y="1161"/>
                </a:lnTo>
                <a:lnTo>
                  <a:pt x="2504" y="1150"/>
                </a:lnTo>
                <a:lnTo>
                  <a:pt x="2487" y="1141"/>
                </a:lnTo>
                <a:lnTo>
                  <a:pt x="2470" y="1129"/>
                </a:lnTo>
                <a:lnTo>
                  <a:pt x="2407" y="1059"/>
                </a:lnTo>
                <a:lnTo>
                  <a:pt x="2384" y="1004"/>
                </a:lnTo>
                <a:lnTo>
                  <a:pt x="2371" y="933"/>
                </a:lnTo>
                <a:lnTo>
                  <a:pt x="2373" y="844"/>
                </a:lnTo>
                <a:lnTo>
                  <a:pt x="2384" y="738"/>
                </a:lnTo>
                <a:lnTo>
                  <a:pt x="2403" y="623"/>
                </a:lnTo>
                <a:lnTo>
                  <a:pt x="2426" y="509"/>
                </a:lnTo>
                <a:lnTo>
                  <a:pt x="2437" y="456"/>
                </a:lnTo>
                <a:lnTo>
                  <a:pt x="2449" y="405"/>
                </a:lnTo>
                <a:lnTo>
                  <a:pt x="2468" y="321"/>
                </a:lnTo>
                <a:lnTo>
                  <a:pt x="2489" y="241"/>
                </a:lnTo>
                <a:lnTo>
                  <a:pt x="2549" y="1045"/>
                </a:lnTo>
                <a:lnTo>
                  <a:pt x="2713" y="1118"/>
                </a:lnTo>
                <a:lnTo>
                  <a:pt x="2728" y="1093"/>
                </a:lnTo>
                <a:lnTo>
                  <a:pt x="2741" y="1061"/>
                </a:lnTo>
                <a:lnTo>
                  <a:pt x="2764" y="983"/>
                </a:lnTo>
                <a:lnTo>
                  <a:pt x="2776" y="884"/>
                </a:lnTo>
                <a:lnTo>
                  <a:pt x="2770" y="760"/>
                </a:lnTo>
                <a:lnTo>
                  <a:pt x="2760" y="700"/>
                </a:lnTo>
                <a:lnTo>
                  <a:pt x="2745" y="635"/>
                </a:lnTo>
                <a:lnTo>
                  <a:pt x="2722" y="572"/>
                </a:lnTo>
                <a:lnTo>
                  <a:pt x="2700" y="508"/>
                </a:lnTo>
                <a:lnTo>
                  <a:pt x="2671" y="443"/>
                </a:lnTo>
                <a:lnTo>
                  <a:pt x="2656" y="411"/>
                </a:lnTo>
                <a:lnTo>
                  <a:pt x="2641" y="380"/>
                </a:lnTo>
                <a:lnTo>
                  <a:pt x="2625" y="350"/>
                </a:lnTo>
                <a:lnTo>
                  <a:pt x="2610" y="319"/>
                </a:lnTo>
                <a:lnTo>
                  <a:pt x="2593" y="289"/>
                </a:lnTo>
                <a:lnTo>
                  <a:pt x="2578" y="260"/>
                </a:lnTo>
                <a:lnTo>
                  <a:pt x="2563" y="234"/>
                </a:lnTo>
                <a:lnTo>
                  <a:pt x="2548" y="207"/>
                </a:lnTo>
                <a:lnTo>
                  <a:pt x="2532" y="181"/>
                </a:lnTo>
                <a:lnTo>
                  <a:pt x="2517" y="158"/>
                </a:lnTo>
                <a:lnTo>
                  <a:pt x="2504" y="133"/>
                </a:lnTo>
                <a:lnTo>
                  <a:pt x="2490" y="112"/>
                </a:lnTo>
                <a:lnTo>
                  <a:pt x="2466" y="74"/>
                </a:lnTo>
                <a:lnTo>
                  <a:pt x="2445" y="44"/>
                </a:lnTo>
                <a:lnTo>
                  <a:pt x="2430" y="21"/>
                </a:lnTo>
                <a:lnTo>
                  <a:pt x="2414" y="0"/>
                </a:lnTo>
                <a:lnTo>
                  <a:pt x="2139" y="943"/>
                </a:lnTo>
                <a:lnTo>
                  <a:pt x="1857" y="46"/>
                </a:lnTo>
                <a:lnTo>
                  <a:pt x="1848" y="59"/>
                </a:lnTo>
                <a:lnTo>
                  <a:pt x="1819" y="97"/>
                </a:lnTo>
                <a:lnTo>
                  <a:pt x="1800" y="124"/>
                </a:lnTo>
                <a:lnTo>
                  <a:pt x="1779" y="154"/>
                </a:lnTo>
                <a:lnTo>
                  <a:pt x="1757" y="190"/>
                </a:lnTo>
                <a:lnTo>
                  <a:pt x="1734" y="228"/>
                </a:lnTo>
                <a:lnTo>
                  <a:pt x="1709" y="270"/>
                </a:lnTo>
                <a:lnTo>
                  <a:pt x="1686" y="314"/>
                </a:lnTo>
                <a:lnTo>
                  <a:pt x="1665" y="359"/>
                </a:lnTo>
                <a:lnTo>
                  <a:pt x="1644" y="405"/>
                </a:lnTo>
                <a:lnTo>
                  <a:pt x="1627" y="452"/>
                </a:lnTo>
                <a:lnTo>
                  <a:pt x="1614" y="500"/>
                </a:lnTo>
                <a:lnTo>
                  <a:pt x="1603" y="591"/>
                </a:lnTo>
                <a:lnTo>
                  <a:pt x="1605" y="679"/>
                </a:lnTo>
                <a:lnTo>
                  <a:pt x="1618" y="758"/>
                </a:lnTo>
                <a:lnTo>
                  <a:pt x="1635" y="833"/>
                </a:lnTo>
                <a:lnTo>
                  <a:pt x="1658" y="893"/>
                </a:lnTo>
                <a:lnTo>
                  <a:pt x="1669" y="920"/>
                </a:lnTo>
                <a:lnTo>
                  <a:pt x="1681" y="945"/>
                </a:lnTo>
                <a:lnTo>
                  <a:pt x="1702" y="983"/>
                </a:lnTo>
                <a:lnTo>
                  <a:pt x="1721" y="1015"/>
                </a:lnTo>
                <a:lnTo>
                  <a:pt x="601" y="2397"/>
                </a:lnTo>
                <a:lnTo>
                  <a:pt x="1095" y="2984"/>
                </a:lnTo>
                <a:lnTo>
                  <a:pt x="2350" y="2176"/>
                </a:lnTo>
                <a:lnTo>
                  <a:pt x="2312" y="1907"/>
                </a:lnTo>
                <a:lnTo>
                  <a:pt x="1975" y="1935"/>
                </a:lnTo>
                <a:lnTo>
                  <a:pt x="1960" y="1962"/>
                </a:lnTo>
                <a:lnTo>
                  <a:pt x="1937" y="1990"/>
                </a:lnTo>
                <a:lnTo>
                  <a:pt x="1911" y="2019"/>
                </a:lnTo>
                <a:lnTo>
                  <a:pt x="1894" y="2032"/>
                </a:lnTo>
                <a:lnTo>
                  <a:pt x="1875" y="2045"/>
                </a:lnTo>
                <a:lnTo>
                  <a:pt x="1854" y="2057"/>
                </a:lnTo>
                <a:lnTo>
                  <a:pt x="1831" y="2068"/>
                </a:lnTo>
                <a:lnTo>
                  <a:pt x="1804" y="2078"/>
                </a:lnTo>
                <a:lnTo>
                  <a:pt x="1778" y="2087"/>
                </a:lnTo>
                <a:lnTo>
                  <a:pt x="1747" y="2095"/>
                </a:lnTo>
                <a:lnTo>
                  <a:pt x="1713" y="2102"/>
                </a:lnTo>
                <a:lnTo>
                  <a:pt x="1639" y="2112"/>
                </a:lnTo>
                <a:lnTo>
                  <a:pt x="1517" y="2114"/>
                </a:lnTo>
                <a:lnTo>
                  <a:pt x="1420" y="2102"/>
                </a:lnTo>
                <a:lnTo>
                  <a:pt x="1348" y="2081"/>
                </a:lnTo>
                <a:lnTo>
                  <a:pt x="1319" y="2070"/>
                </a:lnTo>
                <a:lnTo>
                  <a:pt x="1297" y="2057"/>
                </a:lnTo>
                <a:lnTo>
                  <a:pt x="1240" y="2009"/>
                </a:lnTo>
                <a:lnTo>
                  <a:pt x="1226" y="1984"/>
                </a:lnTo>
                <a:lnTo>
                  <a:pt x="1236" y="1973"/>
                </a:lnTo>
                <a:lnTo>
                  <a:pt x="1259" y="1939"/>
                </a:lnTo>
                <a:lnTo>
                  <a:pt x="1276" y="1916"/>
                </a:lnTo>
                <a:lnTo>
                  <a:pt x="1297" y="1891"/>
                </a:lnTo>
                <a:lnTo>
                  <a:pt x="1319" y="1865"/>
                </a:lnTo>
                <a:lnTo>
                  <a:pt x="1346" y="1836"/>
                </a:lnTo>
                <a:lnTo>
                  <a:pt x="1376" y="1810"/>
                </a:lnTo>
                <a:lnTo>
                  <a:pt x="1407" y="1785"/>
                </a:lnTo>
                <a:lnTo>
                  <a:pt x="1424" y="1772"/>
                </a:lnTo>
                <a:lnTo>
                  <a:pt x="1441" y="1760"/>
                </a:lnTo>
                <a:lnTo>
                  <a:pt x="1460" y="1749"/>
                </a:lnTo>
                <a:lnTo>
                  <a:pt x="1479" y="1739"/>
                </a:lnTo>
                <a:lnTo>
                  <a:pt x="1498" y="1732"/>
                </a:lnTo>
                <a:lnTo>
                  <a:pt x="1517" y="1722"/>
                </a:lnTo>
                <a:lnTo>
                  <a:pt x="1557" y="1711"/>
                </a:lnTo>
                <a:lnTo>
                  <a:pt x="1599" y="1705"/>
                </a:lnTo>
                <a:lnTo>
                  <a:pt x="1643" y="1707"/>
                </a:lnTo>
                <a:lnTo>
                  <a:pt x="1741" y="1722"/>
                </a:lnTo>
                <a:lnTo>
                  <a:pt x="1783" y="1732"/>
                </a:lnTo>
                <a:lnTo>
                  <a:pt x="1821" y="1745"/>
                </a:lnTo>
                <a:lnTo>
                  <a:pt x="1856" y="1756"/>
                </a:lnTo>
                <a:lnTo>
                  <a:pt x="1884" y="1770"/>
                </a:lnTo>
                <a:lnTo>
                  <a:pt x="1907" y="1781"/>
                </a:lnTo>
                <a:lnTo>
                  <a:pt x="1928" y="1792"/>
                </a:lnTo>
                <a:lnTo>
                  <a:pt x="1983" y="1785"/>
                </a:lnTo>
                <a:lnTo>
                  <a:pt x="2042" y="1777"/>
                </a:lnTo>
                <a:lnTo>
                  <a:pt x="2108" y="1770"/>
                </a:lnTo>
                <a:lnTo>
                  <a:pt x="2175" y="1760"/>
                </a:lnTo>
                <a:lnTo>
                  <a:pt x="2232" y="1754"/>
                </a:lnTo>
                <a:lnTo>
                  <a:pt x="2289" y="1749"/>
                </a:lnTo>
                <a:lnTo>
                  <a:pt x="2289" y="17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219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835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181600"/>
            <a:ext cx="1884363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676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2209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57800"/>
            <a:ext cx="34401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40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       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52412"/>
            <a:ext cx="7772400" cy="6605588"/>
          </a:xfrm>
          <a:ln/>
        </p:spPr>
        <p:txBody>
          <a:bodyPr/>
          <a:lstStyle/>
          <a:p>
            <a:pPr indent="-341313">
              <a:lnSpc>
                <a:spcPct val="90000"/>
              </a:lnSpc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Definitions and plant cell parts.</a:t>
            </a:r>
          </a:p>
          <a:p>
            <a:pPr indent="-341313">
              <a:lnSpc>
                <a:spcPct val="90000"/>
              </a:lnSpc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>
                <a:solidFill>
                  <a:srgbClr val="00FF00"/>
                </a:solidFill>
              </a:rPr>
              <a:t>Cell Wall</a:t>
            </a:r>
            <a:r>
              <a:rPr lang="en-US" dirty="0" smtClean="0"/>
              <a:t>-provides </a:t>
            </a:r>
            <a:r>
              <a:rPr lang="en-US" dirty="0" smtClean="0">
                <a:solidFill>
                  <a:srgbClr val="FFFF00"/>
                </a:solidFill>
              </a:rPr>
              <a:t>shape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protection </a:t>
            </a:r>
            <a:r>
              <a:rPr lang="en-US" dirty="0" smtClean="0"/>
              <a:t>for the plant, fungi, bacteria and algae cell.</a:t>
            </a:r>
            <a:endParaRPr lang="en-US" dirty="0"/>
          </a:p>
          <a:p>
            <a:pPr indent="-341313">
              <a:lnSpc>
                <a:spcPct val="90000"/>
              </a:lnSpc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>
                <a:solidFill>
                  <a:srgbClr val="00FF00"/>
                </a:solidFill>
              </a:rPr>
              <a:t>Chloroplasts</a:t>
            </a:r>
            <a:r>
              <a:rPr lang="en-US" dirty="0"/>
              <a:t>-a green structure </a:t>
            </a:r>
            <a:r>
              <a:rPr lang="en-US" dirty="0" smtClean="0"/>
              <a:t>that is used in </a:t>
            </a:r>
            <a:r>
              <a:rPr lang="en-US" dirty="0" smtClean="0">
                <a:solidFill>
                  <a:srgbClr val="FFFF00"/>
                </a:solidFill>
              </a:rPr>
              <a:t>photosynthesis</a:t>
            </a:r>
            <a:r>
              <a:rPr lang="en-US" dirty="0" smtClean="0"/>
              <a:t> to harness the energy of the sunlight.</a:t>
            </a:r>
            <a:endParaRPr lang="en-US" dirty="0"/>
          </a:p>
          <a:p>
            <a:pPr indent="-341313">
              <a:lnSpc>
                <a:spcPct val="90000"/>
              </a:lnSpc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smtClean="0">
                <a:solidFill>
                  <a:srgbClr val="00FF00"/>
                </a:solidFill>
              </a:rPr>
              <a:t>Cell membrane, nucleus, mitochondrion, cytoplasm, vacuole and ribosome defined with animal cells.</a:t>
            </a:r>
            <a:endParaRPr lang="en-US" dirty="0"/>
          </a:p>
          <a:p>
            <a:pPr indent="-341313">
              <a:lnSpc>
                <a:spcPct val="90000"/>
              </a:lnSpc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70206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Question #2: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05000"/>
            <a:ext cx="7772400" cy="3819525"/>
          </a:xfrm>
        </p:spPr>
        <p:txBody>
          <a:bodyPr/>
          <a:lstStyle/>
          <a:p>
            <a:pPr marL="341313" indent="-341313" eaLnBrk="1" hangingPunct="1"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Which gas is used by plants 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        during photosynthesis?-</a:t>
            </a: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>
              <a:latin typeface="Times New Roman" charset="0"/>
              <a:ea typeface="SimSun" charset="0"/>
            </a:endParaRPr>
          </a:p>
          <a:p>
            <a:pPr lvl="1" indent="-28416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</a:t>
            </a:r>
            <a:r>
              <a:rPr lang="en-US" b="1">
                <a:latin typeface="Times New Roman" charset="0"/>
                <a:ea typeface="SimSun" charset="0"/>
              </a:rPr>
              <a:t>A</a:t>
            </a:r>
            <a:r>
              <a:rPr lang="en-US">
                <a:latin typeface="Times New Roman" charset="0"/>
                <a:ea typeface="SimSun" charset="0"/>
              </a:rPr>
              <a:t>   carbon dioxide</a:t>
            </a:r>
          </a:p>
          <a:p>
            <a:pPr lvl="1" indent="-28416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>
                <a:latin typeface="Times New Roman" charset="0"/>
                <a:ea typeface="SimSun" charset="0"/>
              </a:rPr>
              <a:t>	B</a:t>
            </a:r>
            <a:r>
              <a:rPr lang="en-US">
                <a:latin typeface="Times New Roman" charset="0"/>
                <a:ea typeface="SimSun" charset="0"/>
              </a:rPr>
              <a:t>   oxygen</a:t>
            </a:r>
          </a:p>
          <a:p>
            <a:pPr lvl="1" indent="-28416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</a:t>
            </a:r>
            <a:r>
              <a:rPr lang="en-US" b="1">
                <a:latin typeface="Times New Roman" charset="0"/>
                <a:ea typeface="SimSun" charset="0"/>
              </a:rPr>
              <a:t>C</a:t>
            </a:r>
            <a:r>
              <a:rPr lang="en-US">
                <a:latin typeface="Times New Roman" charset="0"/>
                <a:ea typeface="SimSun" charset="0"/>
              </a:rPr>
              <a:t>   nitrogen</a:t>
            </a:r>
          </a:p>
          <a:p>
            <a:pPr lvl="1" indent="-28416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>
                <a:latin typeface="Times New Roman" charset="0"/>
                <a:ea typeface="SimSun" charset="0"/>
              </a:rPr>
              <a:t>	D</a:t>
            </a:r>
            <a:r>
              <a:rPr lang="en-US">
                <a:latin typeface="Times New Roman" charset="0"/>
                <a:ea typeface="SimSun" charset="0"/>
              </a:rPr>
              <a:t>   phosphorus</a:t>
            </a:r>
          </a:p>
        </p:txBody>
      </p:sp>
    </p:spTree>
    <p:extLst>
      <p:ext uri="{BB962C8B-B14F-4D97-AF65-F5344CB8AC3E}">
        <p14:creationId xmlns:p14="http://schemas.microsoft.com/office/powerpoint/2010/main" val="2664299347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838200" y="6096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Answer to question #2.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05000"/>
            <a:ext cx="3810000" cy="4419600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Font typeface="Sand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>
                <a:latin typeface="Sand" charset="0"/>
                <a:ea typeface="SimSun" charset="0"/>
              </a:rPr>
              <a:t>You  got  it!  A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>
              <a:latin typeface="Times New Roman" charset="0"/>
              <a:ea typeface="SimSun" charset="0"/>
            </a:endParaRPr>
          </a:p>
          <a:p>
            <a:pPr marL="341313" indent="-341313" eaLnBrk="1" hangingPunct="1">
              <a:lnSpc>
                <a:spcPct val="90000"/>
              </a:lnSpc>
              <a:spcBef>
                <a:spcPts val="9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600">
                <a:latin typeface="Times New Roman" charset="0"/>
                <a:ea typeface="SimSun" charset="0"/>
              </a:rPr>
              <a:t>Plants use carbon dioxide during photosynthesis and they excrete (their waste) oxygen.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058988"/>
            <a:ext cx="376237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762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1788"/>
            <a:ext cx="376238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0613"/>
            <a:ext cx="376238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376238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743200"/>
            <a:ext cx="528637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74" name="Freeform 9"/>
          <p:cNvSpPr>
            <a:spLocks noChangeArrowheads="1"/>
          </p:cNvSpPr>
          <p:nvPr/>
        </p:nvSpPr>
        <p:spPr bwMode="auto">
          <a:xfrm>
            <a:off x="7150100" y="3308350"/>
            <a:ext cx="123825" cy="415925"/>
          </a:xfrm>
          <a:custGeom>
            <a:avLst/>
            <a:gdLst>
              <a:gd name="T0" fmla="*/ 0 w 53"/>
              <a:gd name="T1" fmla="*/ 729526180 h 199"/>
              <a:gd name="T2" fmla="*/ 0 w 53"/>
              <a:gd name="T3" fmla="*/ 790683875 h 199"/>
              <a:gd name="T4" fmla="*/ 5457645 w 53"/>
              <a:gd name="T5" fmla="*/ 829998193 h 199"/>
              <a:gd name="T6" fmla="*/ 10917627 w 53"/>
              <a:gd name="T7" fmla="*/ 843105056 h 199"/>
              <a:gd name="T8" fmla="*/ 21832917 w 53"/>
              <a:gd name="T9" fmla="*/ 860578086 h 199"/>
              <a:gd name="T10" fmla="*/ 38208190 w 53"/>
              <a:gd name="T11" fmla="*/ 869314601 h 199"/>
              <a:gd name="T12" fmla="*/ 43668171 w 53"/>
              <a:gd name="T13" fmla="*/ 869314601 h 199"/>
              <a:gd name="T14" fmla="*/ 49125817 w 53"/>
              <a:gd name="T15" fmla="*/ 869314601 h 199"/>
              <a:gd name="T16" fmla="*/ 65501089 w 53"/>
              <a:gd name="T17" fmla="*/ 860578086 h 199"/>
              <a:gd name="T18" fmla="*/ 76416379 w 53"/>
              <a:gd name="T19" fmla="*/ 851841571 h 199"/>
              <a:gd name="T20" fmla="*/ 81876361 w 53"/>
              <a:gd name="T21" fmla="*/ 838734708 h 199"/>
              <a:gd name="T22" fmla="*/ 98251633 w 53"/>
              <a:gd name="T23" fmla="*/ 812525163 h 199"/>
              <a:gd name="T24" fmla="*/ 103709278 w 53"/>
              <a:gd name="T25" fmla="*/ 790683875 h 199"/>
              <a:gd name="T26" fmla="*/ 120084550 w 53"/>
              <a:gd name="T27" fmla="*/ 729526180 h 199"/>
              <a:gd name="T28" fmla="*/ 136459823 w 53"/>
              <a:gd name="T29" fmla="*/ 633420334 h 199"/>
              <a:gd name="T30" fmla="*/ 152835095 w 53"/>
              <a:gd name="T31" fmla="*/ 541682745 h 199"/>
              <a:gd name="T32" fmla="*/ 174668012 w 53"/>
              <a:gd name="T33" fmla="*/ 449947247 h 199"/>
              <a:gd name="T34" fmla="*/ 196503266 w 53"/>
              <a:gd name="T35" fmla="*/ 362577916 h 199"/>
              <a:gd name="T36" fmla="*/ 218336183 w 53"/>
              <a:gd name="T37" fmla="*/ 283947190 h 199"/>
              <a:gd name="T38" fmla="*/ 240169101 w 53"/>
              <a:gd name="T39" fmla="*/ 222789495 h 199"/>
              <a:gd name="T40" fmla="*/ 267462000 w 53"/>
              <a:gd name="T41" fmla="*/ 170368314 h 199"/>
              <a:gd name="T42" fmla="*/ 278377291 w 53"/>
              <a:gd name="T43" fmla="*/ 139788421 h 199"/>
              <a:gd name="T44" fmla="*/ 289294917 w 53"/>
              <a:gd name="T45" fmla="*/ 122315391 h 199"/>
              <a:gd name="T46" fmla="*/ 289294917 w 53"/>
              <a:gd name="T47" fmla="*/ 104842361 h 199"/>
              <a:gd name="T48" fmla="*/ 278377291 w 53"/>
              <a:gd name="T49" fmla="*/ 91737588 h 199"/>
              <a:gd name="T50" fmla="*/ 272919645 w 53"/>
              <a:gd name="T51" fmla="*/ 69894211 h 199"/>
              <a:gd name="T52" fmla="*/ 256544373 w 53"/>
              <a:gd name="T53" fmla="*/ 52421181 h 199"/>
              <a:gd name="T54" fmla="*/ 240169101 w 53"/>
              <a:gd name="T55" fmla="*/ 34948150 h 199"/>
              <a:gd name="T56" fmla="*/ 201960911 w 53"/>
              <a:gd name="T57" fmla="*/ 13104773 h 199"/>
              <a:gd name="T58" fmla="*/ 180127994 w 53"/>
              <a:gd name="T59" fmla="*/ 4368258 h 199"/>
              <a:gd name="T60" fmla="*/ 158292740 w 53"/>
              <a:gd name="T61" fmla="*/ 0 h 199"/>
              <a:gd name="T62" fmla="*/ 141917468 w 53"/>
              <a:gd name="T63" fmla="*/ 0 h 199"/>
              <a:gd name="T64" fmla="*/ 120084550 w 53"/>
              <a:gd name="T65" fmla="*/ 4368258 h 199"/>
              <a:gd name="T66" fmla="*/ 103709278 w 53"/>
              <a:gd name="T67" fmla="*/ 13104773 h 199"/>
              <a:gd name="T68" fmla="*/ 98251633 w 53"/>
              <a:gd name="T69" fmla="*/ 21841288 h 199"/>
              <a:gd name="T70" fmla="*/ 87334006 w 53"/>
              <a:gd name="T71" fmla="*/ 34948150 h 199"/>
              <a:gd name="T72" fmla="*/ 81876361 w 53"/>
              <a:gd name="T73" fmla="*/ 61157696 h 199"/>
              <a:gd name="T74" fmla="*/ 76416379 w 53"/>
              <a:gd name="T75" fmla="*/ 91737588 h 199"/>
              <a:gd name="T76" fmla="*/ 27292899 w 53"/>
              <a:gd name="T77" fmla="*/ 480525050 h 199"/>
              <a:gd name="T78" fmla="*/ 0 w 53"/>
              <a:gd name="T79" fmla="*/ 729526180 h 1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3" h="199">
                <a:moveTo>
                  <a:pt x="0" y="167"/>
                </a:moveTo>
                <a:lnTo>
                  <a:pt x="0" y="181"/>
                </a:lnTo>
                <a:lnTo>
                  <a:pt x="1" y="190"/>
                </a:lnTo>
                <a:lnTo>
                  <a:pt x="2" y="193"/>
                </a:lnTo>
                <a:lnTo>
                  <a:pt x="4" y="197"/>
                </a:lnTo>
                <a:lnTo>
                  <a:pt x="7" y="199"/>
                </a:lnTo>
                <a:lnTo>
                  <a:pt x="8" y="199"/>
                </a:lnTo>
                <a:lnTo>
                  <a:pt x="9" y="199"/>
                </a:lnTo>
                <a:lnTo>
                  <a:pt x="12" y="197"/>
                </a:lnTo>
                <a:lnTo>
                  <a:pt x="14" y="195"/>
                </a:lnTo>
                <a:lnTo>
                  <a:pt x="15" y="192"/>
                </a:lnTo>
                <a:lnTo>
                  <a:pt x="18" y="186"/>
                </a:lnTo>
                <a:lnTo>
                  <a:pt x="19" y="181"/>
                </a:lnTo>
                <a:lnTo>
                  <a:pt x="22" y="167"/>
                </a:lnTo>
                <a:lnTo>
                  <a:pt x="25" y="145"/>
                </a:lnTo>
                <a:lnTo>
                  <a:pt x="28" y="124"/>
                </a:lnTo>
                <a:lnTo>
                  <a:pt x="32" y="103"/>
                </a:lnTo>
                <a:lnTo>
                  <a:pt x="36" y="83"/>
                </a:lnTo>
                <a:lnTo>
                  <a:pt x="40" y="65"/>
                </a:lnTo>
                <a:lnTo>
                  <a:pt x="44" y="51"/>
                </a:lnTo>
                <a:lnTo>
                  <a:pt x="49" y="39"/>
                </a:lnTo>
                <a:lnTo>
                  <a:pt x="51" y="32"/>
                </a:lnTo>
                <a:lnTo>
                  <a:pt x="53" y="28"/>
                </a:lnTo>
                <a:lnTo>
                  <a:pt x="53" y="24"/>
                </a:lnTo>
                <a:lnTo>
                  <a:pt x="51" y="21"/>
                </a:lnTo>
                <a:lnTo>
                  <a:pt x="50" y="16"/>
                </a:lnTo>
                <a:lnTo>
                  <a:pt x="47" y="12"/>
                </a:lnTo>
                <a:lnTo>
                  <a:pt x="44" y="8"/>
                </a:lnTo>
                <a:lnTo>
                  <a:pt x="37" y="3"/>
                </a:lnTo>
                <a:lnTo>
                  <a:pt x="33" y="1"/>
                </a:lnTo>
                <a:lnTo>
                  <a:pt x="29" y="0"/>
                </a:lnTo>
                <a:lnTo>
                  <a:pt x="26" y="0"/>
                </a:lnTo>
                <a:lnTo>
                  <a:pt x="22" y="1"/>
                </a:lnTo>
                <a:lnTo>
                  <a:pt x="19" y="3"/>
                </a:lnTo>
                <a:lnTo>
                  <a:pt x="18" y="5"/>
                </a:lnTo>
                <a:lnTo>
                  <a:pt x="16" y="8"/>
                </a:lnTo>
                <a:lnTo>
                  <a:pt x="15" y="14"/>
                </a:lnTo>
                <a:lnTo>
                  <a:pt x="14" y="21"/>
                </a:lnTo>
                <a:lnTo>
                  <a:pt x="5" y="110"/>
                </a:lnTo>
                <a:lnTo>
                  <a:pt x="0" y="167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Freeform 10"/>
          <p:cNvSpPr>
            <a:spLocks noChangeArrowheads="1"/>
          </p:cNvSpPr>
          <p:nvPr/>
        </p:nvSpPr>
        <p:spPr bwMode="auto">
          <a:xfrm>
            <a:off x="7210425" y="3305175"/>
            <a:ext cx="171450" cy="427038"/>
          </a:xfrm>
          <a:custGeom>
            <a:avLst/>
            <a:gdLst>
              <a:gd name="T0" fmla="*/ 0 w 73"/>
              <a:gd name="T1" fmla="*/ 801906191 h 204"/>
              <a:gd name="T2" fmla="*/ 0 w 73"/>
              <a:gd name="T3" fmla="*/ 823817008 h 204"/>
              <a:gd name="T4" fmla="*/ 0 w 73"/>
              <a:gd name="T5" fmla="*/ 841344406 h 204"/>
              <a:gd name="T6" fmla="*/ 0 w 73"/>
              <a:gd name="T7" fmla="*/ 854490478 h 204"/>
              <a:gd name="T8" fmla="*/ 5516932 w 73"/>
              <a:gd name="T9" fmla="*/ 863255224 h 204"/>
              <a:gd name="T10" fmla="*/ 5516932 w 73"/>
              <a:gd name="T11" fmla="*/ 880782622 h 204"/>
              <a:gd name="T12" fmla="*/ 16548448 w 73"/>
              <a:gd name="T13" fmla="*/ 885163948 h 204"/>
              <a:gd name="T14" fmla="*/ 22065380 w 73"/>
              <a:gd name="T15" fmla="*/ 885163948 h 204"/>
              <a:gd name="T16" fmla="*/ 38611479 w 73"/>
              <a:gd name="T17" fmla="*/ 893928693 h 204"/>
              <a:gd name="T18" fmla="*/ 44128412 w 73"/>
              <a:gd name="T19" fmla="*/ 893928693 h 204"/>
              <a:gd name="T20" fmla="*/ 55159927 w 73"/>
              <a:gd name="T21" fmla="*/ 885163948 h 204"/>
              <a:gd name="T22" fmla="*/ 77225308 w 73"/>
              <a:gd name="T23" fmla="*/ 880782622 h 204"/>
              <a:gd name="T24" fmla="*/ 82739891 w 73"/>
              <a:gd name="T25" fmla="*/ 863255224 h 204"/>
              <a:gd name="T26" fmla="*/ 93773755 w 73"/>
              <a:gd name="T27" fmla="*/ 854490478 h 204"/>
              <a:gd name="T28" fmla="*/ 110322203 w 73"/>
              <a:gd name="T29" fmla="*/ 815052263 h 204"/>
              <a:gd name="T30" fmla="*/ 154450615 w 73"/>
              <a:gd name="T31" fmla="*/ 683591545 h 204"/>
              <a:gd name="T32" fmla="*/ 226158990 w 73"/>
              <a:gd name="T33" fmla="*/ 490783888 h 204"/>
              <a:gd name="T34" fmla="*/ 270287402 w 73"/>
              <a:gd name="T35" fmla="*/ 389998733 h 204"/>
              <a:gd name="T36" fmla="*/ 308898882 w 73"/>
              <a:gd name="T37" fmla="*/ 293594905 h 204"/>
              <a:gd name="T38" fmla="*/ 347512710 w 73"/>
              <a:gd name="T39" fmla="*/ 219099801 h 204"/>
              <a:gd name="T40" fmla="*/ 380607257 w 73"/>
              <a:gd name="T41" fmla="*/ 162134187 h 204"/>
              <a:gd name="T42" fmla="*/ 391641121 w 73"/>
              <a:gd name="T43" fmla="*/ 140223370 h 204"/>
              <a:gd name="T44" fmla="*/ 402672637 w 73"/>
              <a:gd name="T45" fmla="*/ 113931226 h 204"/>
              <a:gd name="T46" fmla="*/ 402672637 w 73"/>
              <a:gd name="T47" fmla="*/ 92022502 h 204"/>
              <a:gd name="T48" fmla="*/ 391641121 w 73"/>
              <a:gd name="T49" fmla="*/ 70111685 h 204"/>
              <a:gd name="T50" fmla="*/ 386124189 w 73"/>
              <a:gd name="T51" fmla="*/ 43819541 h 204"/>
              <a:gd name="T52" fmla="*/ 369575741 w 73"/>
              <a:gd name="T53" fmla="*/ 30673470 h 204"/>
              <a:gd name="T54" fmla="*/ 353027293 w 73"/>
              <a:gd name="T55" fmla="*/ 13146072 h 204"/>
              <a:gd name="T56" fmla="*/ 341995777 w 73"/>
              <a:gd name="T57" fmla="*/ 8764746 h 204"/>
              <a:gd name="T58" fmla="*/ 314415814 w 73"/>
              <a:gd name="T59" fmla="*/ 0 h 204"/>
              <a:gd name="T60" fmla="*/ 292350434 w 73"/>
              <a:gd name="T61" fmla="*/ 0 h 204"/>
              <a:gd name="T62" fmla="*/ 270287402 w 73"/>
              <a:gd name="T63" fmla="*/ 8764746 h 204"/>
              <a:gd name="T64" fmla="*/ 248222022 w 73"/>
              <a:gd name="T65" fmla="*/ 13146072 h 204"/>
              <a:gd name="T66" fmla="*/ 231673574 w 73"/>
              <a:gd name="T67" fmla="*/ 30673470 h 204"/>
              <a:gd name="T68" fmla="*/ 209610542 w 73"/>
              <a:gd name="T69" fmla="*/ 52584287 h 204"/>
              <a:gd name="T70" fmla="*/ 193062095 w 73"/>
              <a:gd name="T71" fmla="*/ 83257757 h 204"/>
              <a:gd name="T72" fmla="*/ 176513647 w 73"/>
              <a:gd name="T73" fmla="*/ 113931226 h 204"/>
              <a:gd name="T74" fmla="*/ 71708375 w 73"/>
              <a:gd name="T75" fmla="*/ 543368175 h 204"/>
              <a:gd name="T76" fmla="*/ 0 w 73"/>
              <a:gd name="T77" fmla="*/ 801906191 h 20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3" h="204">
                <a:moveTo>
                  <a:pt x="0" y="183"/>
                </a:moveTo>
                <a:lnTo>
                  <a:pt x="0" y="188"/>
                </a:lnTo>
                <a:lnTo>
                  <a:pt x="0" y="192"/>
                </a:lnTo>
                <a:lnTo>
                  <a:pt x="0" y="195"/>
                </a:lnTo>
                <a:lnTo>
                  <a:pt x="1" y="197"/>
                </a:lnTo>
                <a:lnTo>
                  <a:pt x="1" y="201"/>
                </a:lnTo>
                <a:lnTo>
                  <a:pt x="3" y="202"/>
                </a:lnTo>
                <a:lnTo>
                  <a:pt x="4" y="202"/>
                </a:lnTo>
                <a:lnTo>
                  <a:pt x="7" y="204"/>
                </a:lnTo>
                <a:lnTo>
                  <a:pt x="8" y="204"/>
                </a:lnTo>
                <a:lnTo>
                  <a:pt x="10" y="202"/>
                </a:lnTo>
                <a:lnTo>
                  <a:pt x="14" y="201"/>
                </a:lnTo>
                <a:lnTo>
                  <a:pt x="15" y="197"/>
                </a:lnTo>
                <a:lnTo>
                  <a:pt x="17" y="195"/>
                </a:lnTo>
                <a:lnTo>
                  <a:pt x="20" y="186"/>
                </a:lnTo>
                <a:lnTo>
                  <a:pt x="28" y="156"/>
                </a:lnTo>
                <a:lnTo>
                  <a:pt x="41" y="112"/>
                </a:lnTo>
                <a:lnTo>
                  <a:pt x="49" y="89"/>
                </a:lnTo>
                <a:lnTo>
                  <a:pt x="56" y="67"/>
                </a:lnTo>
                <a:lnTo>
                  <a:pt x="63" y="50"/>
                </a:lnTo>
                <a:lnTo>
                  <a:pt x="69" y="37"/>
                </a:lnTo>
                <a:lnTo>
                  <a:pt x="71" y="32"/>
                </a:lnTo>
                <a:lnTo>
                  <a:pt x="73" y="26"/>
                </a:lnTo>
                <a:lnTo>
                  <a:pt x="73" y="21"/>
                </a:lnTo>
                <a:lnTo>
                  <a:pt x="71" y="16"/>
                </a:lnTo>
                <a:lnTo>
                  <a:pt x="70" y="10"/>
                </a:lnTo>
                <a:lnTo>
                  <a:pt x="67" y="7"/>
                </a:lnTo>
                <a:lnTo>
                  <a:pt x="64" y="3"/>
                </a:lnTo>
                <a:lnTo>
                  <a:pt x="62" y="2"/>
                </a:lnTo>
                <a:lnTo>
                  <a:pt x="57" y="0"/>
                </a:lnTo>
                <a:lnTo>
                  <a:pt x="53" y="0"/>
                </a:lnTo>
                <a:lnTo>
                  <a:pt x="49" y="2"/>
                </a:lnTo>
                <a:lnTo>
                  <a:pt x="45" y="3"/>
                </a:lnTo>
                <a:lnTo>
                  <a:pt x="42" y="7"/>
                </a:lnTo>
                <a:lnTo>
                  <a:pt x="38" y="12"/>
                </a:lnTo>
                <a:lnTo>
                  <a:pt x="35" y="19"/>
                </a:lnTo>
                <a:lnTo>
                  <a:pt x="32" y="26"/>
                </a:lnTo>
                <a:lnTo>
                  <a:pt x="13" y="124"/>
                </a:lnTo>
                <a:lnTo>
                  <a:pt x="0" y="183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Freeform 11"/>
          <p:cNvSpPr>
            <a:spLocks noChangeArrowheads="1"/>
          </p:cNvSpPr>
          <p:nvPr/>
        </p:nvSpPr>
        <p:spPr bwMode="auto">
          <a:xfrm>
            <a:off x="7261225" y="3308350"/>
            <a:ext cx="246063" cy="449263"/>
          </a:xfrm>
          <a:custGeom>
            <a:avLst/>
            <a:gdLst>
              <a:gd name="T0" fmla="*/ 21967567 w 105"/>
              <a:gd name="T1" fmla="*/ 820884995 h 215"/>
              <a:gd name="T2" fmla="*/ 10983784 w 105"/>
              <a:gd name="T3" fmla="*/ 868914344 h 215"/>
              <a:gd name="T4" fmla="*/ 0 w 105"/>
              <a:gd name="T5" fmla="*/ 882014018 h 215"/>
              <a:gd name="T6" fmla="*/ 0 w 105"/>
              <a:gd name="T7" fmla="*/ 899480945 h 215"/>
              <a:gd name="T8" fmla="*/ 10983784 w 105"/>
              <a:gd name="T9" fmla="*/ 912578529 h 215"/>
              <a:gd name="T10" fmla="*/ 10983784 w 105"/>
              <a:gd name="T11" fmla="*/ 921313037 h 215"/>
              <a:gd name="T12" fmla="*/ 16474504 w 105"/>
              <a:gd name="T13" fmla="*/ 930045456 h 215"/>
              <a:gd name="T14" fmla="*/ 21967567 w 105"/>
              <a:gd name="T15" fmla="*/ 938777875 h 215"/>
              <a:gd name="T16" fmla="*/ 49425855 w 105"/>
              <a:gd name="T17" fmla="*/ 938777875 h 215"/>
              <a:gd name="T18" fmla="*/ 54918918 w 105"/>
              <a:gd name="T19" fmla="*/ 930045456 h 215"/>
              <a:gd name="T20" fmla="*/ 71393422 w 105"/>
              <a:gd name="T21" fmla="*/ 921313037 h 215"/>
              <a:gd name="T22" fmla="*/ 76884142 w 105"/>
              <a:gd name="T23" fmla="*/ 912578529 h 215"/>
              <a:gd name="T24" fmla="*/ 93360989 w 105"/>
              <a:gd name="T25" fmla="*/ 899480945 h 215"/>
              <a:gd name="T26" fmla="*/ 109835493 w 105"/>
              <a:gd name="T27" fmla="*/ 873281599 h 215"/>
              <a:gd name="T28" fmla="*/ 115328556 w 105"/>
              <a:gd name="T29" fmla="*/ 851449506 h 215"/>
              <a:gd name="T30" fmla="*/ 186721978 w 105"/>
              <a:gd name="T31" fmla="*/ 729189372 h 215"/>
              <a:gd name="T32" fmla="*/ 291064408 w 105"/>
              <a:gd name="T33" fmla="*/ 523968123 h 215"/>
              <a:gd name="T34" fmla="*/ 356967109 w 105"/>
              <a:gd name="T35" fmla="*/ 419174917 h 215"/>
              <a:gd name="T36" fmla="*/ 417376748 w 105"/>
              <a:gd name="T37" fmla="*/ 314381710 h 215"/>
              <a:gd name="T38" fmla="*/ 472293322 w 105"/>
              <a:gd name="T39" fmla="*/ 231420595 h 215"/>
              <a:gd name="T40" fmla="*/ 516228457 w 105"/>
              <a:gd name="T41" fmla="*/ 170289483 h 215"/>
              <a:gd name="T42" fmla="*/ 538196024 w 105"/>
              <a:gd name="T43" fmla="*/ 152824645 h 215"/>
              <a:gd name="T44" fmla="*/ 549179808 w 105"/>
              <a:gd name="T45" fmla="*/ 130992553 h 215"/>
              <a:gd name="T46" fmla="*/ 560163591 w 105"/>
              <a:gd name="T47" fmla="*/ 113525626 h 215"/>
              <a:gd name="T48" fmla="*/ 571147375 w 105"/>
              <a:gd name="T49" fmla="*/ 100428042 h 215"/>
              <a:gd name="T50" fmla="*/ 576638095 w 105"/>
              <a:gd name="T51" fmla="*/ 69863531 h 215"/>
              <a:gd name="T52" fmla="*/ 576638095 w 105"/>
              <a:gd name="T53" fmla="*/ 34931765 h 215"/>
              <a:gd name="T54" fmla="*/ 560163591 w 105"/>
              <a:gd name="T55" fmla="*/ 21832092 h 215"/>
              <a:gd name="T56" fmla="*/ 549179808 w 105"/>
              <a:gd name="T57" fmla="*/ 4367254 h 215"/>
              <a:gd name="T58" fmla="*/ 532702960 w 105"/>
              <a:gd name="T59" fmla="*/ 0 h 215"/>
              <a:gd name="T60" fmla="*/ 510737737 w 105"/>
              <a:gd name="T61" fmla="*/ 0 h 215"/>
              <a:gd name="T62" fmla="*/ 461309539 w 105"/>
              <a:gd name="T63" fmla="*/ 0 h 215"/>
              <a:gd name="T64" fmla="*/ 439344315 w 105"/>
              <a:gd name="T65" fmla="*/ 13099673 h 215"/>
              <a:gd name="T66" fmla="*/ 422867468 w 105"/>
              <a:gd name="T67" fmla="*/ 21832092 h 215"/>
              <a:gd name="T68" fmla="*/ 400899900 w 105"/>
              <a:gd name="T69" fmla="*/ 34931765 h 215"/>
              <a:gd name="T70" fmla="*/ 378934677 w 105"/>
              <a:gd name="T71" fmla="*/ 61129022 h 215"/>
              <a:gd name="T72" fmla="*/ 362457829 w 105"/>
              <a:gd name="T73" fmla="*/ 82961115 h 215"/>
              <a:gd name="T74" fmla="*/ 345983326 w 105"/>
              <a:gd name="T75" fmla="*/ 113525626 h 215"/>
              <a:gd name="T76" fmla="*/ 21967567 w 105"/>
              <a:gd name="T77" fmla="*/ 820884995 h 21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5" h="215">
                <a:moveTo>
                  <a:pt x="4" y="188"/>
                </a:moveTo>
                <a:lnTo>
                  <a:pt x="2" y="199"/>
                </a:lnTo>
                <a:lnTo>
                  <a:pt x="0" y="202"/>
                </a:lnTo>
                <a:lnTo>
                  <a:pt x="0" y="206"/>
                </a:lnTo>
                <a:lnTo>
                  <a:pt x="2" y="209"/>
                </a:lnTo>
                <a:lnTo>
                  <a:pt x="2" y="211"/>
                </a:lnTo>
                <a:lnTo>
                  <a:pt x="3" y="213"/>
                </a:lnTo>
                <a:lnTo>
                  <a:pt x="4" y="215"/>
                </a:lnTo>
                <a:lnTo>
                  <a:pt x="9" y="215"/>
                </a:lnTo>
                <a:lnTo>
                  <a:pt x="10" y="213"/>
                </a:lnTo>
                <a:lnTo>
                  <a:pt x="13" y="211"/>
                </a:lnTo>
                <a:lnTo>
                  <a:pt x="14" y="209"/>
                </a:lnTo>
                <a:lnTo>
                  <a:pt x="17" y="206"/>
                </a:lnTo>
                <a:lnTo>
                  <a:pt x="20" y="200"/>
                </a:lnTo>
                <a:lnTo>
                  <a:pt x="21" y="195"/>
                </a:lnTo>
                <a:lnTo>
                  <a:pt x="34" y="167"/>
                </a:lnTo>
                <a:lnTo>
                  <a:pt x="53" y="120"/>
                </a:lnTo>
                <a:lnTo>
                  <a:pt x="65" y="96"/>
                </a:lnTo>
                <a:lnTo>
                  <a:pt x="76" y="72"/>
                </a:lnTo>
                <a:lnTo>
                  <a:pt x="86" y="53"/>
                </a:lnTo>
                <a:lnTo>
                  <a:pt x="94" y="39"/>
                </a:lnTo>
                <a:lnTo>
                  <a:pt x="98" y="35"/>
                </a:lnTo>
                <a:lnTo>
                  <a:pt x="100" y="30"/>
                </a:lnTo>
                <a:lnTo>
                  <a:pt x="102" y="26"/>
                </a:lnTo>
                <a:lnTo>
                  <a:pt x="104" y="23"/>
                </a:lnTo>
                <a:lnTo>
                  <a:pt x="105" y="16"/>
                </a:lnTo>
                <a:lnTo>
                  <a:pt x="105" y="8"/>
                </a:lnTo>
                <a:lnTo>
                  <a:pt x="102" y="5"/>
                </a:lnTo>
                <a:lnTo>
                  <a:pt x="100" y="1"/>
                </a:lnTo>
                <a:lnTo>
                  <a:pt x="97" y="0"/>
                </a:lnTo>
                <a:lnTo>
                  <a:pt x="93" y="0"/>
                </a:lnTo>
                <a:lnTo>
                  <a:pt x="84" y="0"/>
                </a:lnTo>
                <a:lnTo>
                  <a:pt x="80" y="3"/>
                </a:lnTo>
                <a:lnTo>
                  <a:pt x="77" y="5"/>
                </a:lnTo>
                <a:lnTo>
                  <a:pt x="73" y="8"/>
                </a:lnTo>
                <a:lnTo>
                  <a:pt x="69" y="14"/>
                </a:lnTo>
                <a:lnTo>
                  <a:pt x="66" y="19"/>
                </a:lnTo>
                <a:lnTo>
                  <a:pt x="63" y="26"/>
                </a:lnTo>
                <a:lnTo>
                  <a:pt x="4" y="188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Freeform 12"/>
          <p:cNvSpPr>
            <a:spLocks noChangeArrowheads="1"/>
          </p:cNvSpPr>
          <p:nvPr/>
        </p:nvSpPr>
        <p:spPr bwMode="auto">
          <a:xfrm>
            <a:off x="7026275" y="3308350"/>
            <a:ext cx="125413" cy="415925"/>
          </a:xfrm>
          <a:custGeom>
            <a:avLst/>
            <a:gdLst>
              <a:gd name="T0" fmla="*/ 291267048 w 54"/>
              <a:gd name="T1" fmla="*/ 729526180 h 199"/>
              <a:gd name="T2" fmla="*/ 291267048 w 54"/>
              <a:gd name="T3" fmla="*/ 790683875 h 199"/>
              <a:gd name="T4" fmla="*/ 280479207 w 54"/>
              <a:gd name="T5" fmla="*/ 829998193 h 199"/>
              <a:gd name="T6" fmla="*/ 275086448 w 54"/>
              <a:gd name="T7" fmla="*/ 843105056 h 199"/>
              <a:gd name="T8" fmla="*/ 264298608 w 54"/>
              <a:gd name="T9" fmla="*/ 860578086 h 199"/>
              <a:gd name="T10" fmla="*/ 258903526 w 54"/>
              <a:gd name="T11" fmla="*/ 869314601 h 199"/>
              <a:gd name="T12" fmla="*/ 242722927 w 54"/>
              <a:gd name="T13" fmla="*/ 869314601 h 199"/>
              <a:gd name="T14" fmla="*/ 237327845 w 54"/>
              <a:gd name="T15" fmla="*/ 869314601 h 199"/>
              <a:gd name="T16" fmla="*/ 226540005 w 54"/>
              <a:gd name="T17" fmla="*/ 860578086 h 199"/>
              <a:gd name="T18" fmla="*/ 215754487 w 54"/>
              <a:gd name="T19" fmla="*/ 851841571 h 199"/>
              <a:gd name="T20" fmla="*/ 204966646 w 54"/>
              <a:gd name="T21" fmla="*/ 838734708 h 199"/>
              <a:gd name="T22" fmla="*/ 188783724 w 54"/>
              <a:gd name="T23" fmla="*/ 812525163 h 199"/>
              <a:gd name="T24" fmla="*/ 183390965 w 54"/>
              <a:gd name="T25" fmla="*/ 790683875 h 199"/>
              <a:gd name="T26" fmla="*/ 177995884 w 54"/>
              <a:gd name="T27" fmla="*/ 729526180 h 199"/>
              <a:gd name="T28" fmla="*/ 151027444 w 54"/>
              <a:gd name="T29" fmla="*/ 633420334 h 199"/>
              <a:gd name="T30" fmla="*/ 140239604 w 54"/>
              <a:gd name="T31" fmla="*/ 541682745 h 199"/>
              <a:gd name="T32" fmla="*/ 113271164 w 54"/>
              <a:gd name="T33" fmla="*/ 449947247 h 199"/>
              <a:gd name="T34" fmla="*/ 91695483 w 54"/>
              <a:gd name="T35" fmla="*/ 362577916 h 199"/>
              <a:gd name="T36" fmla="*/ 70119802 w 54"/>
              <a:gd name="T37" fmla="*/ 283947190 h 199"/>
              <a:gd name="T38" fmla="*/ 48544121 w 54"/>
              <a:gd name="T39" fmla="*/ 222789495 h 199"/>
              <a:gd name="T40" fmla="*/ 26968440 w 54"/>
              <a:gd name="T41" fmla="*/ 170368314 h 199"/>
              <a:gd name="T42" fmla="*/ 10787840 w 54"/>
              <a:gd name="T43" fmla="*/ 139788421 h 199"/>
              <a:gd name="T44" fmla="*/ 0 w 54"/>
              <a:gd name="T45" fmla="*/ 122315391 h 199"/>
              <a:gd name="T46" fmla="*/ 10787840 w 54"/>
              <a:gd name="T47" fmla="*/ 104842361 h 199"/>
              <a:gd name="T48" fmla="*/ 10787840 w 54"/>
              <a:gd name="T49" fmla="*/ 91737588 h 199"/>
              <a:gd name="T50" fmla="*/ 26968440 w 54"/>
              <a:gd name="T51" fmla="*/ 69894211 h 199"/>
              <a:gd name="T52" fmla="*/ 32363521 w 54"/>
              <a:gd name="T53" fmla="*/ 52421181 h 199"/>
              <a:gd name="T54" fmla="*/ 53939202 w 54"/>
              <a:gd name="T55" fmla="*/ 34948150 h 199"/>
              <a:gd name="T56" fmla="*/ 91695483 w 54"/>
              <a:gd name="T57" fmla="*/ 13104773 h 199"/>
              <a:gd name="T58" fmla="*/ 107876082 w 54"/>
              <a:gd name="T59" fmla="*/ 4368258 h 199"/>
              <a:gd name="T60" fmla="*/ 129451763 w 54"/>
              <a:gd name="T61" fmla="*/ 0 h 199"/>
              <a:gd name="T62" fmla="*/ 151027444 w 54"/>
              <a:gd name="T63" fmla="*/ 0 h 199"/>
              <a:gd name="T64" fmla="*/ 167208043 w 54"/>
              <a:gd name="T65" fmla="*/ 4368258 h 199"/>
              <a:gd name="T66" fmla="*/ 183390965 w 54"/>
              <a:gd name="T67" fmla="*/ 13104773 h 199"/>
              <a:gd name="T68" fmla="*/ 188783724 w 54"/>
              <a:gd name="T69" fmla="*/ 21841288 h 199"/>
              <a:gd name="T70" fmla="*/ 199571565 w 54"/>
              <a:gd name="T71" fmla="*/ 34948150 h 199"/>
              <a:gd name="T72" fmla="*/ 204966646 w 54"/>
              <a:gd name="T73" fmla="*/ 61157696 h 199"/>
              <a:gd name="T74" fmla="*/ 215754487 w 54"/>
              <a:gd name="T75" fmla="*/ 91737588 h 199"/>
              <a:gd name="T76" fmla="*/ 258903526 w 54"/>
              <a:gd name="T77" fmla="*/ 480525050 h 199"/>
              <a:gd name="T78" fmla="*/ 291267048 w 54"/>
              <a:gd name="T79" fmla="*/ 729526180 h 1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4" h="199">
                <a:moveTo>
                  <a:pt x="54" y="167"/>
                </a:moveTo>
                <a:lnTo>
                  <a:pt x="54" y="181"/>
                </a:lnTo>
                <a:lnTo>
                  <a:pt x="52" y="190"/>
                </a:lnTo>
                <a:lnTo>
                  <a:pt x="51" y="193"/>
                </a:lnTo>
                <a:lnTo>
                  <a:pt x="49" y="197"/>
                </a:lnTo>
                <a:lnTo>
                  <a:pt x="48" y="199"/>
                </a:lnTo>
                <a:lnTo>
                  <a:pt x="45" y="199"/>
                </a:lnTo>
                <a:lnTo>
                  <a:pt x="44" y="199"/>
                </a:lnTo>
                <a:lnTo>
                  <a:pt x="42" y="197"/>
                </a:lnTo>
                <a:lnTo>
                  <a:pt x="40" y="195"/>
                </a:lnTo>
                <a:lnTo>
                  <a:pt x="38" y="192"/>
                </a:lnTo>
                <a:lnTo>
                  <a:pt x="35" y="186"/>
                </a:lnTo>
                <a:lnTo>
                  <a:pt x="34" y="181"/>
                </a:lnTo>
                <a:lnTo>
                  <a:pt x="33" y="167"/>
                </a:lnTo>
                <a:lnTo>
                  <a:pt x="28" y="145"/>
                </a:lnTo>
                <a:lnTo>
                  <a:pt x="26" y="124"/>
                </a:lnTo>
                <a:lnTo>
                  <a:pt x="21" y="103"/>
                </a:lnTo>
                <a:lnTo>
                  <a:pt x="17" y="83"/>
                </a:lnTo>
                <a:lnTo>
                  <a:pt x="13" y="65"/>
                </a:lnTo>
                <a:lnTo>
                  <a:pt x="9" y="51"/>
                </a:lnTo>
                <a:lnTo>
                  <a:pt x="5" y="39"/>
                </a:lnTo>
                <a:lnTo>
                  <a:pt x="2" y="32"/>
                </a:lnTo>
                <a:lnTo>
                  <a:pt x="0" y="28"/>
                </a:lnTo>
                <a:lnTo>
                  <a:pt x="2" y="24"/>
                </a:lnTo>
                <a:lnTo>
                  <a:pt x="2" y="21"/>
                </a:lnTo>
                <a:lnTo>
                  <a:pt x="5" y="16"/>
                </a:lnTo>
                <a:lnTo>
                  <a:pt x="6" y="12"/>
                </a:lnTo>
                <a:lnTo>
                  <a:pt x="10" y="8"/>
                </a:lnTo>
                <a:lnTo>
                  <a:pt x="17" y="3"/>
                </a:lnTo>
                <a:lnTo>
                  <a:pt x="20" y="1"/>
                </a:lnTo>
                <a:lnTo>
                  <a:pt x="24" y="0"/>
                </a:lnTo>
                <a:lnTo>
                  <a:pt x="28" y="0"/>
                </a:lnTo>
                <a:lnTo>
                  <a:pt x="31" y="1"/>
                </a:lnTo>
                <a:lnTo>
                  <a:pt x="34" y="3"/>
                </a:lnTo>
                <a:lnTo>
                  <a:pt x="35" y="5"/>
                </a:lnTo>
                <a:lnTo>
                  <a:pt x="37" y="8"/>
                </a:lnTo>
                <a:lnTo>
                  <a:pt x="38" y="14"/>
                </a:lnTo>
                <a:lnTo>
                  <a:pt x="40" y="21"/>
                </a:lnTo>
                <a:lnTo>
                  <a:pt x="48" y="110"/>
                </a:lnTo>
                <a:lnTo>
                  <a:pt x="54" y="167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Freeform 13"/>
          <p:cNvSpPr>
            <a:spLocks noChangeArrowheads="1"/>
          </p:cNvSpPr>
          <p:nvPr/>
        </p:nvSpPr>
        <p:spPr bwMode="auto">
          <a:xfrm>
            <a:off x="6934200" y="3276600"/>
            <a:ext cx="171450" cy="427038"/>
          </a:xfrm>
          <a:custGeom>
            <a:avLst/>
            <a:gdLst>
              <a:gd name="T0" fmla="*/ 402672637 w 73"/>
              <a:gd name="T1" fmla="*/ 801906191 h 204"/>
              <a:gd name="T2" fmla="*/ 402672637 w 73"/>
              <a:gd name="T3" fmla="*/ 823817008 h 204"/>
              <a:gd name="T4" fmla="*/ 402672637 w 73"/>
              <a:gd name="T5" fmla="*/ 841344406 h 204"/>
              <a:gd name="T6" fmla="*/ 402672637 w 73"/>
              <a:gd name="T7" fmla="*/ 854490478 h 204"/>
              <a:gd name="T8" fmla="*/ 402672637 w 73"/>
              <a:gd name="T9" fmla="*/ 863255224 h 204"/>
              <a:gd name="T10" fmla="*/ 397155705 w 73"/>
              <a:gd name="T11" fmla="*/ 880782622 h 204"/>
              <a:gd name="T12" fmla="*/ 386124189 w 73"/>
              <a:gd name="T13" fmla="*/ 885163948 h 204"/>
              <a:gd name="T14" fmla="*/ 380607257 w 73"/>
              <a:gd name="T15" fmla="*/ 885163948 h 204"/>
              <a:gd name="T16" fmla="*/ 375092673 w 73"/>
              <a:gd name="T17" fmla="*/ 893928693 h 204"/>
              <a:gd name="T18" fmla="*/ 358544225 w 73"/>
              <a:gd name="T19" fmla="*/ 893928693 h 204"/>
              <a:gd name="T20" fmla="*/ 347512710 w 73"/>
              <a:gd name="T21" fmla="*/ 885163948 h 204"/>
              <a:gd name="T22" fmla="*/ 325447329 w 73"/>
              <a:gd name="T23" fmla="*/ 880782622 h 204"/>
              <a:gd name="T24" fmla="*/ 319932746 w 73"/>
              <a:gd name="T25" fmla="*/ 863255224 h 204"/>
              <a:gd name="T26" fmla="*/ 308898882 w 73"/>
              <a:gd name="T27" fmla="*/ 854490478 h 204"/>
              <a:gd name="T28" fmla="*/ 297867366 w 73"/>
              <a:gd name="T29" fmla="*/ 815052263 h 204"/>
              <a:gd name="T30" fmla="*/ 248222022 w 73"/>
              <a:gd name="T31" fmla="*/ 683591545 h 204"/>
              <a:gd name="T32" fmla="*/ 182030579 w 73"/>
              <a:gd name="T33" fmla="*/ 490783888 h 204"/>
              <a:gd name="T34" fmla="*/ 132385235 w 73"/>
              <a:gd name="T35" fmla="*/ 389998733 h 204"/>
              <a:gd name="T36" fmla="*/ 93773755 w 73"/>
              <a:gd name="T37" fmla="*/ 293594905 h 204"/>
              <a:gd name="T38" fmla="*/ 55159927 w 73"/>
              <a:gd name="T39" fmla="*/ 219099801 h 204"/>
              <a:gd name="T40" fmla="*/ 27579964 w 73"/>
              <a:gd name="T41" fmla="*/ 162134187 h 204"/>
              <a:gd name="T42" fmla="*/ 11031516 w 73"/>
              <a:gd name="T43" fmla="*/ 140223370 h 204"/>
              <a:gd name="T44" fmla="*/ 0 w 73"/>
              <a:gd name="T45" fmla="*/ 113931226 h 204"/>
              <a:gd name="T46" fmla="*/ 0 w 73"/>
              <a:gd name="T47" fmla="*/ 92022502 h 204"/>
              <a:gd name="T48" fmla="*/ 11031516 w 73"/>
              <a:gd name="T49" fmla="*/ 70111685 h 204"/>
              <a:gd name="T50" fmla="*/ 16548448 w 73"/>
              <a:gd name="T51" fmla="*/ 43819541 h 204"/>
              <a:gd name="T52" fmla="*/ 33096896 w 73"/>
              <a:gd name="T53" fmla="*/ 30673470 h 204"/>
              <a:gd name="T54" fmla="*/ 49645344 w 73"/>
              <a:gd name="T55" fmla="*/ 13146072 h 204"/>
              <a:gd name="T56" fmla="*/ 71708375 w 73"/>
              <a:gd name="T57" fmla="*/ 8764746 h 204"/>
              <a:gd name="T58" fmla="*/ 88256823 w 73"/>
              <a:gd name="T59" fmla="*/ 0 h 204"/>
              <a:gd name="T60" fmla="*/ 110322203 w 73"/>
              <a:gd name="T61" fmla="*/ 0 h 204"/>
              <a:gd name="T62" fmla="*/ 132385235 w 73"/>
              <a:gd name="T63" fmla="*/ 8764746 h 204"/>
              <a:gd name="T64" fmla="*/ 154450615 w 73"/>
              <a:gd name="T65" fmla="*/ 13146072 h 204"/>
              <a:gd name="T66" fmla="*/ 182030579 w 73"/>
              <a:gd name="T67" fmla="*/ 30673470 h 204"/>
              <a:gd name="T68" fmla="*/ 193062095 w 73"/>
              <a:gd name="T69" fmla="*/ 52584287 h 204"/>
              <a:gd name="T70" fmla="*/ 209610542 w 73"/>
              <a:gd name="T71" fmla="*/ 83257757 h 204"/>
              <a:gd name="T72" fmla="*/ 226158990 w 73"/>
              <a:gd name="T73" fmla="*/ 113931226 h 204"/>
              <a:gd name="T74" fmla="*/ 336478845 w 73"/>
              <a:gd name="T75" fmla="*/ 543368175 h 204"/>
              <a:gd name="T76" fmla="*/ 402672637 w 73"/>
              <a:gd name="T77" fmla="*/ 801906191 h 20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3" h="204">
                <a:moveTo>
                  <a:pt x="73" y="183"/>
                </a:moveTo>
                <a:lnTo>
                  <a:pt x="73" y="188"/>
                </a:lnTo>
                <a:lnTo>
                  <a:pt x="73" y="192"/>
                </a:lnTo>
                <a:lnTo>
                  <a:pt x="73" y="195"/>
                </a:lnTo>
                <a:lnTo>
                  <a:pt x="73" y="197"/>
                </a:lnTo>
                <a:lnTo>
                  <a:pt x="72" y="201"/>
                </a:lnTo>
                <a:lnTo>
                  <a:pt x="70" y="202"/>
                </a:lnTo>
                <a:lnTo>
                  <a:pt x="69" y="202"/>
                </a:lnTo>
                <a:lnTo>
                  <a:pt x="68" y="204"/>
                </a:lnTo>
                <a:lnTo>
                  <a:pt x="65" y="204"/>
                </a:lnTo>
                <a:lnTo>
                  <a:pt x="63" y="202"/>
                </a:lnTo>
                <a:lnTo>
                  <a:pt x="59" y="201"/>
                </a:lnTo>
                <a:lnTo>
                  <a:pt x="58" y="197"/>
                </a:lnTo>
                <a:lnTo>
                  <a:pt x="56" y="195"/>
                </a:lnTo>
                <a:lnTo>
                  <a:pt x="54" y="186"/>
                </a:lnTo>
                <a:lnTo>
                  <a:pt x="45" y="156"/>
                </a:lnTo>
                <a:lnTo>
                  <a:pt x="33" y="112"/>
                </a:lnTo>
                <a:lnTo>
                  <a:pt x="24" y="89"/>
                </a:lnTo>
                <a:lnTo>
                  <a:pt x="17" y="67"/>
                </a:lnTo>
                <a:lnTo>
                  <a:pt x="10" y="50"/>
                </a:lnTo>
                <a:lnTo>
                  <a:pt x="5" y="37"/>
                </a:lnTo>
                <a:lnTo>
                  <a:pt x="2" y="32"/>
                </a:lnTo>
                <a:lnTo>
                  <a:pt x="0" y="26"/>
                </a:lnTo>
                <a:lnTo>
                  <a:pt x="0" y="21"/>
                </a:lnTo>
                <a:lnTo>
                  <a:pt x="2" y="16"/>
                </a:lnTo>
                <a:lnTo>
                  <a:pt x="3" y="10"/>
                </a:lnTo>
                <a:lnTo>
                  <a:pt x="6" y="7"/>
                </a:lnTo>
                <a:lnTo>
                  <a:pt x="9" y="3"/>
                </a:lnTo>
                <a:lnTo>
                  <a:pt x="13" y="2"/>
                </a:lnTo>
                <a:lnTo>
                  <a:pt x="16" y="0"/>
                </a:lnTo>
                <a:lnTo>
                  <a:pt x="20" y="0"/>
                </a:lnTo>
                <a:lnTo>
                  <a:pt x="24" y="2"/>
                </a:lnTo>
                <a:lnTo>
                  <a:pt x="28" y="3"/>
                </a:lnTo>
                <a:lnTo>
                  <a:pt x="33" y="7"/>
                </a:lnTo>
                <a:lnTo>
                  <a:pt x="35" y="12"/>
                </a:lnTo>
                <a:lnTo>
                  <a:pt x="38" y="19"/>
                </a:lnTo>
                <a:lnTo>
                  <a:pt x="41" y="26"/>
                </a:lnTo>
                <a:lnTo>
                  <a:pt x="61" y="124"/>
                </a:lnTo>
                <a:lnTo>
                  <a:pt x="73" y="183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Freeform 14"/>
          <p:cNvSpPr>
            <a:spLocks noChangeArrowheads="1"/>
          </p:cNvSpPr>
          <p:nvPr/>
        </p:nvSpPr>
        <p:spPr bwMode="auto">
          <a:xfrm>
            <a:off x="6794500" y="3308350"/>
            <a:ext cx="246063" cy="449263"/>
          </a:xfrm>
          <a:custGeom>
            <a:avLst/>
            <a:gdLst>
              <a:gd name="T0" fmla="*/ 554670528 w 105"/>
              <a:gd name="T1" fmla="*/ 820884995 h 215"/>
              <a:gd name="T2" fmla="*/ 571147375 w 105"/>
              <a:gd name="T3" fmla="*/ 868914344 h 215"/>
              <a:gd name="T4" fmla="*/ 576638095 w 105"/>
              <a:gd name="T5" fmla="*/ 882014018 h 215"/>
              <a:gd name="T6" fmla="*/ 576638095 w 105"/>
              <a:gd name="T7" fmla="*/ 899480945 h 215"/>
              <a:gd name="T8" fmla="*/ 576638095 w 105"/>
              <a:gd name="T9" fmla="*/ 912578529 h 215"/>
              <a:gd name="T10" fmla="*/ 571147375 w 105"/>
              <a:gd name="T11" fmla="*/ 921313037 h 215"/>
              <a:gd name="T12" fmla="*/ 560163591 w 105"/>
              <a:gd name="T13" fmla="*/ 930045456 h 215"/>
              <a:gd name="T14" fmla="*/ 554670528 w 105"/>
              <a:gd name="T15" fmla="*/ 938777875 h 215"/>
              <a:gd name="T16" fmla="*/ 538196024 w 105"/>
              <a:gd name="T17" fmla="*/ 938777875 h 215"/>
              <a:gd name="T18" fmla="*/ 521719177 w 105"/>
              <a:gd name="T19" fmla="*/ 930045456 h 215"/>
              <a:gd name="T20" fmla="*/ 505244673 w 105"/>
              <a:gd name="T21" fmla="*/ 921313037 h 215"/>
              <a:gd name="T22" fmla="*/ 499753953 w 105"/>
              <a:gd name="T23" fmla="*/ 912578529 h 215"/>
              <a:gd name="T24" fmla="*/ 483277106 w 105"/>
              <a:gd name="T25" fmla="*/ 899480945 h 215"/>
              <a:gd name="T26" fmla="*/ 477786386 w 105"/>
              <a:gd name="T27" fmla="*/ 873281599 h 215"/>
              <a:gd name="T28" fmla="*/ 461309539 w 105"/>
              <a:gd name="T29" fmla="*/ 851449506 h 215"/>
              <a:gd name="T30" fmla="*/ 400899900 w 105"/>
              <a:gd name="T31" fmla="*/ 729189372 h 215"/>
              <a:gd name="T32" fmla="*/ 285573687 w 105"/>
              <a:gd name="T33" fmla="*/ 523968123 h 215"/>
              <a:gd name="T34" fmla="*/ 225164049 w 105"/>
              <a:gd name="T35" fmla="*/ 419174917 h 215"/>
              <a:gd name="T36" fmla="*/ 159261347 w 105"/>
              <a:gd name="T37" fmla="*/ 314381710 h 215"/>
              <a:gd name="T38" fmla="*/ 109835493 w 105"/>
              <a:gd name="T39" fmla="*/ 231420595 h 215"/>
              <a:gd name="T40" fmla="*/ 60409638 w 105"/>
              <a:gd name="T41" fmla="*/ 170289483 h 215"/>
              <a:gd name="T42" fmla="*/ 43935135 w 105"/>
              <a:gd name="T43" fmla="*/ 152824645 h 215"/>
              <a:gd name="T44" fmla="*/ 32951351 w 105"/>
              <a:gd name="T45" fmla="*/ 130992553 h 215"/>
              <a:gd name="T46" fmla="*/ 16474504 w 105"/>
              <a:gd name="T47" fmla="*/ 113525626 h 215"/>
              <a:gd name="T48" fmla="*/ 5490720 w 105"/>
              <a:gd name="T49" fmla="*/ 100428042 h 215"/>
              <a:gd name="T50" fmla="*/ 0 w 105"/>
              <a:gd name="T51" fmla="*/ 69863531 h 215"/>
              <a:gd name="T52" fmla="*/ 5490720 w 105"/>
              <a:gd name="T53" fmla="*/ 34931765 h 215"/>
              <a:gd name="T54" fmla="*/ 16474504 w 105"/>
              <a:gd name="T55" fmla="*/ 21832092 h 215"/>
              <a:gd name="T56" fmla="*/ 32951351 w 105"/>
              <a:gd name="T57" fmla="*/ 4367254 h 215"/>
              <a:gd name="T58" fmla="*/ 43935135 w 105"/>
              <a:gd name="T59" fmla="*/ 0 h 215"/>
              <a:gd name="T60" fmla="*/ 71393422 w 105"/>
              <a:gd name="T61" fmla="*/ 0 h 215"/>
              <a:gd name="T62" fmla="*/ 115328556 w 105"/>
              <a:gd name="T63" fmla="*/ 0 h 215"/>
              <a:gd name="T64" fmla="*/ 137293780 w 105"/>
              <a:gd name="T65" fmla="*/ 13099673 h 215"/>
              <a:gd name="T66" fmla="*/ 159261347 w 105"/>
              <a:gd name="T67" fmla="*/ 21832092 h 215"/>
              <a:gd name="T68" fmla="*/ 175738195 w 105"/>
              <a:gd name="T69" fmla="*/ 34931765 h 215"/>
              <a:gd name="T70" fmla="*/ 197703418 w 105"/>
              <a:gd name="T71" fmla="*/ 61129022 h 215"/>
              <a:gd name="T72" fmla="*/ 225164049 w 105"/>
              <a:gd name="T73" fmla="*/ 82961115 h 215"/>
              <a:gd name="T74" fmla="*/ 236147833 w 105"/>
              <a:gd name="T75" fmla="*/ 113525626 h 215"/>
              <a:gd name="T76" fmla="*/ 554670528 w 105"/>
              <a:gd name="T77" fmla="*/ 820884995 h 21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5" h="215">
                <a:moveTo>
                  <a:pt x="101" y="188"/>
                </a:moveTo>
                <a:lnTo>
                  <a:pt x="104" y="199"/>
                </a:lnTo>
                <a:lnTo>
                  <a:pt x="105" y="202"/>
                </a:lnTo>
                <a:lnTo>
                  <a:pt x="105" y="206"/>
                </a:lnTo>
                <a:lnTo>
                  <a:pt x="105" y="209"/>
                </a:lnTo>
                <a:lnTo>
                  <a:pt x="104" y="211"/>
                </a:lnTo>
                <a:lnTo>
                  <a:pt x="102" y="213"/>
                </a:lnTo>
                <a:lnTo>
                  <a:pt x="101" y="215"/>
                </a:lnTo>
                <a:lnTo>
                  <a:pt x="98" y="215"/>
                </a:lnTo>
                <a:lnTo>
                  <a:pt x="95" y="213"/>
                </a:lnTo>
                <a:lnTo>
                  <a:pt x="92" y="211"/>
                </a:lnTo>
                <a:lnTo>
                  <a:pt x="91" y="209"/>
                </a:lnTo>
                <a:lnTo>
                  <a:pt x="88" y="206"/>
                </a:lnTo>
                <a:lnTo>
                  <a:pt x="87" y="200"/>
                </a:lnTo>
                <a:lnTo>
                  <a:pt x="84" y="195"/>
                </a:lnTo>
                <a:lnTo>
                  <a:pt x="73" y="167"/>
                </a:lnTo>
                <a:lnTo>
                  <a:pt x="52" y="120"/>
                </a:lnTo>
                <a:lnTo>
                  <a:pt x="41" y="96"/>
                </a:lnTo>
                <a:lnTo>
                  <a:pt x="29" y="72"/>
                </a:lnTo>
                <a:lnTo>
                  <a:pt x="20" y="53"/>
                </a:lnTo>
                <a:lnTo>
                  <a:pt x="11" y="39"/>
                </a:lnTo>
                <a:lnTo>
                  <a:pt x="8" y="35"/>
                </a:lnTo>
                <a:lnTo>
                  <a:pt x="6" y="30"/>
                </a:lnTo>
                <a:lnTo>
                  <a:pt x="3" y="26"/>
                </a:lnTo>
                <a:lnTo>
                  <a:pt x="1" y="23"/>
                </a:lnTo>
                <a:lnTo>
                  <a:pt x="0" y="16"/>
                </a:lnTo>
                <a:lnTo>
                  <a:pt x="1" y="8"/>
                </a:lnTo>
                <a:lnTo>
                  <a:pt x="3" y="5"/>
                </a:lnTo>
                <a:lnTo>
                  <a:pt x="6" y="1"/>
                </a:lnTo>
                <a:lnTo>
                  <a:pt x="8" y="0"/>
                </a:lnTo>
                <a:lnTo>
                  <a:pt x="13" y="0"/>
                </a:lnTo>
                <a:lnTo>
                  <a:pt x="21" y="0"/>
                </a:lnTo>
                <a:lnTo>
                  <a:pt x="25" y="3"/>
                </a:lnTo>
                <a:lnTo>
                  <a:pt x="29" y="5"/>
                </a:lnTo>
                <a:lnTo>
                  <a:pt x="32" y="8"/>
                </a:lnTo>
                <a:lnTo>
                  <a:pt x="36" y="14"/>
                </a:lnTo>
                <a:lnTo>
                  <a:pt x="41" y="19"/>
                </a:lnTo>
                <a:lnTo>
                  <a:pt x="43" y="26"/>
                </a:lnTo>
                <a:lnTo>
                  <a:pt x="101" y="188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Freeform 15"/>
          <p:cNvSpPr>
            <a:spLocks noChangeArrowheads="1"/>
          </p:cNvSpPr>
          <p:nvPr/>
        </p:nvSpPr>
        <p:spPr bwMode="auto">
          <a:xfrm>
            <a:off x="6172200" y="3640138"/>
            <a:ext cx="1981200" cy="2227262"/>
          </a:xfrm>
          <a:custGeom>
            <a:avLst/>
            <a:gdLst>
              <a:gd name="T0" fmla="*/ 2063862011 w 849"/>
              <a:gd name="T1" fmla="*/ 2147483647 h 1065"/>
              <a:gd name="T2" fmla="*/ 1731683145 w 849"/>
              <a:gd name="T3" fmla="*/ 2147483647 h 1065"/>
              <a:gd name="T4" fmla="*/ 1394060062 w 849"/>
              <a:gd name="T5" fmla="*/ 2147483647 h 1065"/>
              <a:gd name="T6" fmla="*/ 1279703518 w 849"/>
              <a:gd name="T7" fmla="*/ 2147483647 h 1065"/>
              <a:gd name="T8" fmla="*/ 893068488 w 849"/>
              <a:gd name="T9" fmla="*/ 2147483647 h 1065"/>
              <a:gd name="T10" fmla="*/ 800495809 w 849"/>
              <a:gd name="T11" fmla="*/ 2147483647 h 1065"/>
              <a:gd name="T12" fmla="*/ 528217323 w 849"/>
              <a:gd name="T13" fmla="*/ 2147483647 h 1065"/>
              <a:gd name="T14" fmla="*/ 413860779 w 849"/>
              <a:gd name="T15" fmla="*/ 2147483647 h 1065"/>
              <a:gd name="T16" fmla="*/ 119803094 w 849"/>
              <a:gd name="T17" fmla="*/ 2147483647 h 1065"/>
              <a:gd name="T18" fmla="*/ 21781532 w 849"/>
              <a:gd name="T19" fmla="*/ 1906908528 h 1065"/>
              <a:gd name="T20" fmla="*/ 196038457 w 849"/>
              <a:gd name="T21" fmla="*/ 1736335811 h 1065"/>
              <a:gd name="T22" fmla="*/ 157919608 w 849"/>
              <a:gd name="T23" fmla="*/ 1968140457 h 1065"/>
              <a:gd name="T24" fmla="*/ 746039645 w 849"/>
              <a:gd name="T25" fmla="*/ 2147483647 h 1065"/>
              <a:gd name="T26" fmla="*/ 1470297758 w 849"/>
              <a:gd name="T27" fmla="*/ 2147483647 h 1065"/>
              <a:gd name="T28" fmla="*/ 1671782765 w 849"/>
              <a:gd name="T29" fmla="*/ 2147483647 h 1065"/>
              <a:gd name="T30" fmla="*/ 1797030075 w 849"/>
              <a:gd name="T31" fmla="*/ 2147483647 h 1065"/>
              <a:gd name="T32" fmla="*/ 2112871625 w 849"/>
              <a:gd name="T33" fmla="*/ 2147483647 h 1065"/>
              <a:gd name="T34" fmla="*/ 2147483647 w 849"/>
              <a:gd name="T35" fmla="*/ 2147483647 h 1065"/>
              <a:gd name="T36" fmla="*/ 2020296613 w 849"/>
              <a:gd name="T37" fmla="*/ 2086227169 h 1065"/>
              <a:gd name="T38" fmla="*/ 1660891999 w 849"/>
              <a:gd name="T39" fmla="*/ 2016249316 h 1065"/>
              <a:gd name="T40" fmla="*/ 1595545069 w 849"/>
              <a:gd name="T41" fmla="*/ 1727589887 h 1065"/>
              <a:gd name="T42" fmla="*/ 1296038500 w 849"/>
              <a:gd name="T43" fmla="*/ 1425807388 h 1065"/>
              <a:gd name="T44" fmla="*/ 1181681956 w 849"/>
              <a:gd name="T45" fmla="*/ 1119651927 h 1065"/>
              <a:gd name="T46" fmla="*/ 985643500 w 849"/>
              <a:gd name="T47" fmla="*/ 796002526 h 1065"/>
              <a:gd name="T48" fmla="*/ 1219800804 w 849"/>
              <a:gd name="T49" fmla="*/ 656046819 h 1065"/>
              <a:gd name="T50" fmla="*/ 1257919652 w 849"/>
              <a:gd name="T51" fmla="*/ 419869211 h 1065"/>
              <a:gd name="T52" fmla="*/ 1415841594 w 849"/>
              <a:gd name="T53" fmla="*/ 328022364 h 1065"/>
              <a:gd name="T54" fmla="*/ 1617326601 w 849"/>
              <a:gd name="T55" fmla="*/ 65604891 h 1065"/>
              <a:gd name="T56" fmla="*/ 2112871625 w 849"/>
              <a:gd name="T57" fmla="*/ 30614919 h 1065"/>
              <a:gd name="T58" fmla="*/ 2147483647 w 849"/>
              <a:gd name="T59" fmla="*/ 78725869 h 1065"/>
              <a:gd name="T60" fmla="*/ 2147483647 w 849"/>
              <a:gd name="T61" fmla="*/ 26241956 h 1065"/>
              <a:gd name="T62" fmla="*/ 2147483647 w 849"/>
              <a:gd name="T63" fmla="*/ 336770380 h 1065"/>
              <a:gd name="T64" fmla="*/ 2147483647 w 849"/>
              <a:gd name="T65" fmla="*/ 467980162 h 1065"/>
              <a:gd name="T66" fmla="*/ 2147483647 w 849"/>
              <a:gd name="T67" fmla="*/ 739145650 h 1065"/>
              <a:gd name="T68" fmla="*/ 2147483647 w 849"/>
              <a:gd name="T69" fmla="*/ 857234454 h 1065"/>
              <a:gd name="T70" fmla="*/ 2147483647 w 849"/>
              <a:gd name="T71" fmla="*/ 1150268937 h 1065"/>
              <a:gd name="T72" fmla="*/ 2147483647 w 849"/>
              <a:gd name="T73" fmla="*/ 1456422307 h 1065"/>
              <a:gd name="T74" fmla="*/ 2147483647 w 849"/>
              <a:gd name="T75" fmla="*/ 1710093855 h 1065"/>
              <a:gd name="T76" fmla="*/ 2147483647 w 849"/>
              <a:gd name="T77" fmla="*/ 2016249316 h 1065"/>
              <a:gd name="T78" fmla="*/ 2147483647 w 849"/>
              <a:gd name="T79" fmla="*/ 2038118310 h 1065"/>
              <a:gd name="T80" fmla="*/ 2147483647 w 849"/>
              <a:gd name="T81" fmla="*/ 2147483647 h 1065"/>
              <a:gd name="T82" fmla="*/ 2147483647 w 849"/>
              <a:gd name="T83" fmla="*/ 2147483647 h 1065"/>
              <a:gd name="T84" fmla="*/ 2147483647 w 849"/>
              <a:gd name="T85" fmla="*/ 2147483647 h 1065"/>
              <a:gd name="T86" fmla="*/ 2147483647 w 849"/>
              <a:gd name="T87" fmla="*/ 2147483647 h 1065"/>
              <a:gd name="T88" fmla="*/ 2147483647 w 849"/>
              <a:gd name="T89" fmla="*/ 2147483647 h 1065"/>
              <a:gd name="T90" fmla="*/ 2147483647 w 849"/>
              <a:gd name="T91" fmla="*/ 2147483647 h 1065"/>
              <a:gd name="T92" fmla="*/ 2147483647 w 849"/>
              <a:gd name="T93" fmla="*/ 2024997332 h 1065"/>
              <a:gd name="T94" fmla="*/ 2147483647 w 849"/>
              <a:gd name="T95" fmla="*/ 1775698746 h 1065"/>
              <a:gd name="T96" fmla="*/ 2147483647 w 849"/>
              <a:gd name="T97" fmla="*/ 1797567740 h 1065"/>
              <a:gd name="T98" fmla="*/ 2147483647 w 849"/>
              <a:gd name="T99" fmla="*/ 2094975185 h 1065"/>
              <a:gd name="T100" fmla="*/ 2147483647 w 849"/>
              <a:gd name="T101" fmla="*/ 2147483647 h 1065"/>
              <a:gd name="T102" fmla="*/ 2147483647 w 849"/>
              <a:gd name="T103" fmla="*/ 2147483647 h 1065"/>
              <a:gd name="T104" fmla="*/ 2147483647 w 849"/>
              <a:gd name="T105" fmla="*/ 2147483647 h 1065"/>
              <a:gd name="T106" fmla="*/ 2147483647 w 849"/>
              <a:gd name="T107" fmla="*/ 2147483647 h 1065"/>
              <a:gd name="T108" fmla="*/ 2147483647 w 849"/>
              <a:gd name="T109" fmla="*/ 2147483647 h 1065"/>
              <a:gd name="T110" fmla="*/ 2147483647 w 849"/>
              <a:gd name="T111" fmla="*/ 2147483647 h 1065"/>
              <a:gd name="T112" fmla="*/ 2147483647 w 849"/>
              <a:gd name="T113" fmla="*/ 2147483647 h 1065"/>
              <a:gd name="T114" fmla="*/ 2147483647 w 849"/>
              <a:gd name="T115" fmla="*/ 2147483647 h 1065"/>
              <a:gd name="T116" fmla="*/ 2147483647 w 849"/>
              <a:gd name="T117" fmla="*/ 2147483647 h 106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49" h="1065">
                <a:moveTo>
                  <a:pt x="399" y="1065"/>
                </a:moveTo>
                <a:lnTo>
                  <a:pt x="399" y="1042"/>
                </a:lnTo>
                <a:lnTo>
                  <a:pt x="399" y="1024"/>
                </a:lnTo>
                <a:lnTo>
                  <a:pt x="398" y="1003"/>
                </a:lnTo>
                <a:lnTo>
                  <a:pt x="393" y="950"/>
                </a:lnTo>
                <a:lnTo>
                  <a:pt x="389" y="921"/>
                </a:lnTo>
                <a:lnTo>
                  <a:pt x="385" y="893"/>
                </a:lnTo>
                <a:lnTo>
                  <a:pt x="382" y="879"/>
                </a:lnTo>
                <a:lnTo>
                  <a:pt x="379" y="864"/>
                </a:lnTo>
                <a:lnTo>
                  <a:pt x="372" y="836"/>
                </a:lnTo>
                <a:lnTo>
                  <a:pt x="363" y="809"/>
                </a:lnTo>
                <a:lnTo>
                  <a:pt x="358" y="799"/>
                </a:lnTo>
                <a:lnTo>
                  <a:pt x="353" y="786"/>
                </a:lnTo>
                <a:lnTo>
                  <a:pt x="347" y="775"/>
                </a:lnTo>
                <a:lnTo>
                  <a:pt x="340" y="767"/>
                </a:lnTo>
                <a:lnTo>
                  <a:pt x="333" y="758"/>
                </a:lnTo>
                <a:lnTo>
                  <a:pt x="326" y="751"/>
                </a:lnTo>
                <a:lnTo>
                  <a:pt x="318" y="743"/>
                </a:lnTo>
                <a:lnTo>
                  <a:pt x="309" y="738"/>
                </a:lnTo>
                <a:lnTo>
                  <a:pt x="301" y="735"/>
                </a:lnTo>
                <a:lnTo>
                  <a:pt x="291" y="733"/>
                </a:lnTo>
                <a:lnTo>
                  <a:pt x="281" y="733"/>
                </a:lnTo>
                <a:lnTo>
                  <a:pt x="272" y="735"/>
                </a:lnTo>
                <a:lnTo>
                  <a:pt x="267" y="736"/>
                </a:lnTo>
                <a:lnTo>
                  <a:pt x="263" y="738"/>
                </a:lnTo>
                <a:lnTo>
                  <a:pt x="259" y="742"/>
                </a:lnTo>
                <a:lnTo>
                  <a:pt x="256" y="743"/>
                </a:lnTo>
                <a:lnTo>
                  <a:pt x="249" y="749"/>
                </a:lnTo>
                <a:lnTo>
                  <a:pt x="245" y="752"/>
                </a:lnTo>
                <a:lnTo>
                  <a:pt x="242" y="756"/>
                </a:lnTo>
                <a:lnTo>
                  <a:pt x="238" y="761"/>
                </a:lnTo>
                <a:lnTo>
                  <a:pt x="235" y="767"/>
                </a:lnTo>
                <a:lnTo>
                  <a:pt x="237" y="756"/>
                </a:lnTo>
                <a:lnTo>
                  <a:pt x="238" y="745"/>
                </a:lnTo>
                <a:lnTo>
                  <a:pt x="237" y="735"/>
                </a:lnTo>
                <a:lnTo>
                  <a:pt x="235" y="729"/>
                </a:lnTo>
                <a:lnTo>
                  <a:pt x="232" y="722"/>
                </a:lnTo>
                <a:lnTo>
                  <a:pt x="230" y="717"/>
                </a:lnTo>
                <a:lnTo>
                  <a:pt x="224" y="713"/>
                </a:lnTo>
                <a:lnTo>
                  <a:pt x="218" y="708"/>
                </a:lnTo>
                <a:lnTo>
                  <a:pt x="211" y="706"/>
                </a:lnTo>
                <a:lnTo>
                  <a:pt x="202" y="703"/>
                </a:lnTo>
                <a:lnTo>
                  <a:pt x="192" y="703"/>
                </a:lnTo>
                <a:lnTo>
                  <a:pt x="178" y="703"/>
                </a:lnTo>
                <a:lnTo>
                  <a:pt x="164" y="704"/>
                </a:lnTo>
                <a:lnTo>
                  <a:pt x="157" y="706"/>
                </a:lnTo>
                <a:lnTo>
                  <a:pt x="150" y="708"/>
                </a:lnTo>
                <a:lnTo>
                  <a:pt x="141" y="711"/>
                </a:lnTo>
                <a:lnTo>
                  <a:pt x="134" y="713"/>
                </a:lnTo>
                <a:lnTo>
                  <a:pt x="137" y="711"/>
                </a:lnTo>
                <a:lnTo>
                  <a:pt x="141" y="704"/>
                </a:lnTo>
                <a:lnTo>
                  <a:pt x="144" y="699"/>
                </a:lnTo>
                <a:lnTo>
                  <a:pt x="146" y="694"/>
                </a:lnTo>
                <a:lnTo>
                  <a:pt x="147" y="688"/>
                </a:lnTo>
                <a:lnTo>
                  <a:pt x="147" y="681"/>
                </a:lnTo>
                <a:lnTo>
                  <a:pt x="144" y="674"/>
                </a:lnTo>
                <a:lnTo>
                  <a:pt x="140" y="667"/>
                </a:lnTo>
                <a:lnTo>
                  <a:pt x="134" y="660"/>
                </a:lnTo>
                <a:lnTo>
                  <a:pt x="130" y="656"/>
                </a:lnTo>
                <a:lnTo>
                  <a:pt x="125" y="651"/>
                </a:lnTo>
                <a:lnTo>
                  <a:pt x="119" y="647"/>
                </a:lnTo>
                <a:lnTo>
                  <a:pt x="112" y="644"/>
                </a:lnTo>
                <a:lnTo>
                  <a:pt x="97" y="637"/>
                </a:lnTo>
                <a:lnTo>
                  <a:pt x="87" y="633"/>
                </a:lnTo>
                <a:lnTo>
                  <a:pt x="77" y="630"/>
                </a:lnTo>
                <a:lnTo>
                  <a:pt x="52" y="623"/>
                </a:lnTo>
                <a:lnTo>
                  <a:pt x="62" y="621"/>
                </a:lnTo>
                <a:lnTo>
                  <a:pt x="67" y="617"/>
                </a:lnTo>
                <a:lnTo>
                  <a:pt x="70" y="615"/>
                </a:lnTo>
                <a:lnTo>
                  <a:pt x="73" y="614"/>
                </a:lnTo>
                <a:lnTo>
                  <a:pt x="76" y="608"/>
                </a:lnTo>
                <a:lnTo>
                  <a:pt x="76" y="601"/>
                </a:lnTo>
                <a:lnTo>
                  <a:pt x="76" y="596"/>
                </a:lnTo>
                <a:lnTo>
                  <a:pt x="74" y="589"/>
                </a:lnTo>
                <a:lnTo>
                  <a:pt x="71" y="582"/>
                </a:lnTo>
                <a:lnTo>
                  <a:pt x="67" y="575"/>
                </a:lnTo>
                <a:lnTo>
                  <a:pt x="63" y="567"/>
                </a:lnTo>
                <a:lnTo>
                  <a:pt x="53" y="553"/>
                </a:lnTo>
                <a:lnTo>
                  <a:pt x="36" y="534"/>
                </a:lnTo>
                <a:lnTo>
                  <a:pt x="28" y="525"/>
                </a:lnTo>
                <a:lnTo>
                  <a:pt x="22" y="516"/>
                </a:lnTo>
                <a:lnTo>
                  <a:pt x="17" y="509"/>
                </a:lnTo>
                <a:lnTo>
                  <a:pt x="11" y="500"/>
                </a:lnTo>
                <a:lnTo>
                  <a:pt x="8" y="493"/>
                </a:lnTo>
                <a:lnTo>
                  <a:pt x="6" y="486"/>
                </a:lnTo>
                <a:lnTo>
                  <a:pt x="1" y="471"/>
                </a:lnTo>
                <a:lnTo>
                  <a:pt x="0" y="459"/>
                </a:lnTo>
                <a:lnTo>
                  <a:pt x="0" y="452"/>
                </a:lnTo>
                <a:lnTo>
                  <a:pt x="1" y="447"/>
                </a:lnTo>
                <a:lnTo>
                  <a:pt x="4" y="436"/>
                </a:lnTo>
                <a:lnTo>
                  <a:pt x="8" y="427"/>
                </a:lnTo>
                <a:lnTo>
                  <a:pt x="14" y="418"/>
                </a:lnTo>
                <a:lnTo>
                  <a:pt x="21" y="411"/>
                </a:lnTo>
                <a:lnTo>
                  <a:pt x="27" y="406"/>
                </a:lnTo>
                <a:lnTo>
                  <a:pt x="32" y="400"/>
                </a:lnTo>
                <a:lnTo>
                  <a:pt x="42" y="393"/>
                </a:lnTo>
                <a:lnTo>
                  <a:pt x="46" y="391"/>
                </a:lnTo>
                <a:lnTo>
                  <a:pt x="41" y="393"/>
                </a:lnTo>
                <a:lnTo>
                  <a:pt x="36" y="397"/>
                </a:lnTo>
                <a:lnTo>
                  <a:pt x="32" y="400"/>
                </a:lnTo>
                <a:lnTo>
                  <a:pt x="28" y="406"/>
                </a:lnTo>
                <a:lnTo>
                  <a:pt x="24" y="418"/>
                </a:lnTo>
                <a:lnTo>
                  <a:pt x="22" y="425"/>
                </a:lnTo>
                <a:lnTo>
                  <a:pt x="21" y="431"/>
                </a:lnTo>
                <a:lnTo>
                  <a:pt x="22" y="436"/>
                </a:lnTo>
                <a:lnTo>
                  <a:pt x="24" y="439"/>
                </a:lnTo>
                <a:lnTo>
                  <a:pt x="25" y="443"/>
                </a:lnTo>
                <a:lnTo>
                  <a:pt x="29" y="450"/>
                </a:lnTo>
                <a:lnTo>
                  <a:pt x="35" y="455"/>
                </a:lnTo>
                <a:lnTo>
                  <a:pt x="42" y="463"/>
                </a:lnTo>
                <a:lnTo>
                  <a:pt x="50" y="470"/>
                </a:lnTo>
                <a:lnTo>
                  <a:pt x="69" y="480"/>
                </a:lnTo>
                <a:lnTo>
                  <a:pt x="80" y="486"/>
                </a:lnTo>
                <a:lnTo>
                  <a:pt x="91" y="491"/>
                </a:lnTo>
                <a:lnTo>
                  <a:pt x="113" y="502"/>
                </a:lnTo>
                <a:lnTo>
                  <a:pt x="125" y="507"/>
                </a:lnTo>
                <a:lnTo>
                  <a:pt x="137" y="511"/>
                </a:lnTo>
                <a:lnTo>
                  <a:pt x="160" y="518"/>
                </a:lnTo>
                <a:lnTo>
                  <a:pt x="181" y="525"/>
                </a:lnTo>
                <a:lnTo>
                  <a:pt x="200" y="535"/>
                </a:lnTo>
                <a:lnTo>
                  <a:pt x="217" y="546"/>
                </a:lnTo>
                <a:lnTo>
                  <a:pt x="234" y="559"/>
                </a:lnTo>
                <a:lnTo>
                  <a:pt x="246" y="569"/>
                </a:lnTo>
                <a:lnTo>
                  <a:pt x="256" y="576"/>
                </a:lnTo>
                <a:lnTo>
                  <a:pt x="265" y="585"/>
                </a:lnTo>
                <a:lnTo>
                  <a:pt x="270" y="580"/>
                </a:lnTo>
                <a:lnTo>
                  <a:pt x="274" y="576"/>
                </a:lnTo>
                <a:lnTo>
                  <a:pt x="284" y="571"/>
                </a:lnTo>
                <a:lnTo>
                  <a:pt x="293" y="569"/>
                </a:lnTo>
                <a:lnTo>
                  <a:pt x="300" y="569"/>
                </a:lnTo>
                <a:lnTo>
                  <a:pt x="305" y="569"/>
                </a:lnTo>
                <a:lnTo>
                  <a:pt x="309" y="571"/>
                </a:lnTo>
                <a:lnTo>
                  <a:pt x="314" y="573"/>
                </a:lnTo>
                <a:lnTo>
                  <a:pt x="308" y="582"/>
                </a:lnTo>
                <a:lnTo>
                  <a:pt x="307" y="587"/>
                </a:lnTo>
                <a:lnTo>
                  <a:pt x="307" y="592"/>
                </a:lnTo>
                <a:lnTo>
                  <a:pt x="305" y="603"/>
                </a:lnTo>
                <a:lnTo>
                  <a:pt x="305" y="608"/>
                </a:lnTo>
                <a:lnTo>
                  <a:pt x="307" y="612"/>
                </a:lnTo>
                <a:lnTo>
                  <a:pt x="309" y="623"/>
                </a:lnTo>
                <a:lnTo>
                  <a:pt x="312" y="631"/>
                </a:lnTo>
                <a:lnTo>
                  <a:pt x="316" y="640"/>
                </a:lnTo>
                <a:lnTo>
                  <a:pt x="322" y="649"/>
                </a:lnTo>
                <a:lnTo>
                  <a:pt x="330" y="660"/>
                </a:lnTo>
                <a:lnTo>
                  <a:pt x="339" y="672"/>
                </a:lnTo>
                <a:lnTo>
                  <a:pt x="347" y="685"/>
                </a:lnTo>
                <a:lnTo>
                  <a:pt x="354" y="699"/>
                </a:lnTo>
                <a:lnTo>
                  <a:pt x="361" y="713"/>
                </a:lnTo>
                <a:lnTo>
                  <a:pt x="367" y="727"/>
                </a:lnTo>
                <a:lnTo>
                  <a:pt x="374" y="742"/>
                </a:lnTo>
                <a:lnTo>
                  <a:pt x="378" y="758"/>
                </a:lnTo>
                <a:lnTo>
                  <a:pt x="384" y="774"/>
                </a:lnTo>
                <a:lnTo>
                  <a:pt x="388" y="791"/>
                </a:lnTo>
                <a:lnTo>
                  <a:pt x="391" y="807"/>
                </a:lnTo>
                <a:lnTo>
                  <a:pt x="393" y="827"/>
                </a:lnTo>
                <a:lnTo>
                  <a:pt x="396" y="845"/>
                </a:lnTo>
                <a:lnTo>
                  <a:pt x="398" y="864"/>
                </a:lnTo>
                <a:lnTo>
                  <a:pt x="399" y="884"/>
                </a:lnTo>
                <a:lnTo>
                  <a:pt x="399" y="903"/>
                </a:lnTo>
                <a:lnTo>
                  <a:pt x="399" y="857"/>
                </a:lnTo>
                <a:lnTo>
                  <a:pt x="399" y="749"/>
                </a:lnTo>
                <a:lnTo>
                  <a:pt x="398" y="685"/>
                </a:lnTo>
                <a:lnTo>
                  <a:pt x="396" y="623"/>
                </a:lnTo>
                <a:lnTo>
                  <a:pt x="393" y="567"/>
                </a:lnTo>
                <a:lnTo>
                  <a:pt x="391" y="544"/>
                </a:lnTo>
                <a:lnTo>
                  <a:pt x="389" y="527"/>
                </a:lnTo>
                <a:lnTo>
                  <a:pt x="388" y="514"/>
                </a:lnTo>
                <a:lnTo>
                  <a:pt x="384" y="503"/>
                </a:lnTo>
                <a:lnTo>
                  <a:pt x="381" y="493"/>
                </a:lnTo>
                <a:lnTo>
                  <a:pt x="377" y="484"/>
                </a:lnTo>
                <a:lnTo>
                  <a:pt x="371" y="477"/>
                </a:lnTo>
                <a:lnTo>
                  <a:pt x="365" y="471"/>
                </a:lnTo>
                <a:lnTo>
                  <a:pt x="360" y="466"/>
                </a:lnTo>
                <a:lnTo>
                  <a:pt x="354" y="461"/>
                </a:lnTo>
                <a:lnTo>
                  <a:pt x="347" y="459"/>
                </a:lnTo>
                <a:lnTo>
                  <a:pt x="340" y="455"/>
                </a:lnTo>
                <a:lnTo>
                  <a:pt x="326" y="455"/>
                </a:lnTo>
                <a:lnTo>
                  <a:pt x="319" y="455"/>
                </a:lnTo>
                <a:lnTo>
                  <a:pt x="312" y="457"/>
                </a:lnTo>
                <a:lnTo>
                  <a:pt x="305" y="461"/>
                </a:lnTo>
                <a:lnTo>
                  <a:pt x="298" y="464"/>
                </a:lnTo>
                <a:lnTo>
                  <a:pt x="300" y="461"/>
                </a:lnTo>
                <a:lnTo>
                  <a:pt x="301" y="452"/>
                </a:lnTo>
                <a:lnTo>
                  <a:pt x="304" y="439"/>
                </a:lnTo>
                <a:lnTo>
                  <a:pt x="304" y="425"/>
                </a:lnTo>
                <a:lnTo>
                  <a:pt x="302" y="418"/>
                </a:lnTo>
                <a:lnTo>
                  <a:pt x="300" y="409"/>
                </a:lnTo>
                <a:lnTo>
                  <a:pt x="297" y="402"/>
                </a:lnTo>
                <a:lnTo>
                  <a:pt x="293" y="395"/>
                </a:lnTo>
                <a:lnTo>
                  <a:pt x="286" y="390"/>
                </a:lnTo>
                <a:lnTo>
                  <a:pt x="277" y="383"/>
                </a:lnTo>
                <a:lnTo>
                  <a:pt x="267" y="379"/>
                </a:lnTo>
                <a:lnTo>
                  <a:pt x="256" y="375"/>
                </a:lnTo>
                <a:lnTo>
                  <a:pt x="255" y="367"/>
                </a:lnTo>
                <a:lnTo>
                  <a:pt x="252" y="356"/>
                </a:lnTo>
                <a:lnTo>
                  <a:pt x="248" y="345"/>
                </a:lnTo>
                <a:lnTo>
                  <a:pt x="242" y="333"/>
                </a:lnTo>
                <a:lnTo>
                  <a:pt x="238" y="326"/>
                </a:lnTo>
                <a:lnTo>
                  <a:pt x="232" y="320"/>
                </a:lnTo>
                <a:lnTo>
                  <a:pt x="227" y="313"/>
                </a:lnTo>
                <a:lnTo>
                  <a:pt x="220" y="308"/>
                </a:lnTo>
                <a:lnTo>
                  <a:pt x="211" y="303"/>
                </a:lnTo>
                <a:lnTo>
                  <a:pt x="203" y="299"/>
                </a:lnTo>
                <a:lnTo>
                  <a:pt x="207" y="288"/>
                </a:lnTo>
                <a:lnTo>
                  <a:pt x="211" y="278"/>
                </a:lnTo>
                <a:lnTo>
                  <a:pt x="216" y="263"/>
                </a:lnTo>
                <a:lnTo>
                  <a:pt x="217" y="256"/>
                </a:lnTo>
                <a:lnTo>
                  <a:pt x="217" y="247"/>
                </a:lnTo>
                <a:lnTo>
                  <a:pt x="217" y="239"/>
                </a:lnTo>
                <a:lnTo>
                  <a:pt x="216" y="230"/>
                </a:lnTo>
                <a:lnTo>
                  <a:pt x="214" y="223"/>
                </a:lnTo>
                <a:lnTo>
                  <a:pt x="210" y="214"/>
                </a:lnTo>
                <a:lnTo>
                  <a:pt x="206" y="205"/>
                </a:lnTo>
                <a:lnTo>
                  <a:pt x="199" y="196"/>
                </a:lnTo>
                <a:lnTo>
                  <a:pt x="190" y="189"/>
                </a:lnTo>
                <a:lnTo>
                  <a:pt x="181" y="182"/>
                </a:lnTo>
                <a:lnTo>
                  <a:pt x="171" y="176"/>
                </a:lnTo>
                <a:lnTo>
                  <a:pt x="176" y="175"/>
                </a:lnTo>
                <a:lnTo>
                  <a:pt x="182" y="175"/>
                </a:lnTo>
                <a:lnTo>
                  <a:pt x="190" y="173"/>
                </a:lnTo>
                <a:lnTo>
                  <a:pt x="199" y="169"/>
                </a:lnTo>
                <a:lnTo>
                  <a:pt x="207" y="164"/>
                </a:lnTo>
                <a:lnTo>
                  <a:pt x="216" y="159"/>
                </a:lnTo>
                <a:lnTo>
                  <a:pt x="220" y="155"/>
                </a:lnTo>
                <a:lnTo>
                  <a:pt x="224" y="150"/>
                </a:lnTo>
                <a:lnTo>
                  <a:pt x="227" y="146"/>
                </a:lnTo>
                <a:lnTo>
                  <a:pt x="230" y="141"/>
                </a:lnTo>
                <a:lnTo>
                  <a:pt x="232" y="130"/>
                </a:lnTo>
                <a:lnTo>
                  <a:pt x="234" y="125"/>
                </a:lnTo>
                <a:lnTo>
                  <a:pt x="234" y="119"/>
                </a:lnTo>
                <a:lnTo>
                  <a:pt x="234" y="112"/>
                </a:lnTo>
                <a:lnTo>
                  <a:pt x="234" y="107"/>
                </a:lnTo>
                <a:lnTo>
                  <a:pt x="232" y="102"/>
                </a:lnTo>
                <a:lnTo>
                  <a:pt x="231" y="96"/>
                </a:lnTo>
                <a:lnTo>
                  <a:pt x="228" y="86"/>
                </a:lnTo>
                <a:lnTo>
                  <a:pt x="224" y="75"/>
                </a:lnTo>
                <a:lnTo>
                  <a:pt x="221" y="66"/>
                </a:lnTo>
                <a:lnTo>
                  <a:pt x="224" y="68"/>
                </a:lnTo>
                <a:lnTo>
                  <a:pt x="231" y="71"/>
                </a:lnTo>
                <a:lnTo>
                  <a:pt x="241" y="75"/>
                </a:lnTo>
                <a:lnTo>
                  <a:pt x="248" y="77"/>
                </a:lnTo>
                <a:lnTo>
                  <a:pt x="253" y="77"/>
                </a:lnTo>
                <a:lnTo>
                  <a:pt x="260" y="75"/>
                </a:lnTo>
                <a:lnTo>
                  <a:pt x="266" y="71"/>
                </a:lnTo>
                <a:lnTo>
                  <a:pt x="272" y="66"/>
                </a:lnTo>
                <a:lnTo>
                  <a:pt x="277" y="61"/>
                </a:lnTo>
                <a:lnTo>
                  <a:pt x="283" y="50"/>
                </a:lnTo>
                <a:lnTo>
                  <a:pt x="287" y="38"/>
                </a:lnTo>
                <a:lnTo>
                  <a:pt x="290" y="23"/>
                </a:lnTo>
                <a:lnTo>
                  <a:pt x="291" y="6"/>
                </a:lnTo>
                <a:lnTo>
                  <a:pt x="293" y="9"/>
                </a:lnTo>
                <a:lnTo>
                  <a:pt x="297" y="15"/>
                </a:lnTo>
                <a:lnTo>
                  <a:pt x="302" y="20"/>
                </a:lnTo>
                <a:lnTo>
                  <a:pt x="311" y="23"/>
                </a:lnTo>
                <a:lnTo>
                  <a:pt x="315" y="23"/>
                </a:lnTo>
                <a:lnTo>
                  <a:pt x="322" y="25"/>
                </a:lnTo>
                <a:lnTo>
                  <a:pt x="336" y="23"/>
                </a:lnTo>
                <a:lnTo>
                  <a:pt x="344" y="22"/>
                </a:lnTo>
                <a:lnTo>
                  <a:pt x="354" y="18"/>
                </a:lnTo>
                <a:lnTo>
                  <a:pt x="372" y="11"/>
                </a:lnTo>
                <a:lnTo>
                  <a:pt x="388" y="7"/>
                </a:lnTo>
                <a:lnTo>
                  <a:pt x="400" y="4"/>
                </a:lnTo>
                <a:lnTo>
                  <a:pt x="409" y="2"/>
                </a:lnTo>
                <a:lnTo>
                  <a:pt x="421" y="0"/>
                </a:lnTo>
                <a:lnTo>
                  <a:pt x="424" y="0"/>
                </a:lnTo>
                <a:lnTo>
                  <a:pt x="427" y="0"/>
                </a:lnTo>
                <a:lnTo>
                  <a:pt x="438" y="2"/>
                </a:lnTo>
                <a:lnTo>
                  <a:pt x="448" y="4"/>
                </a:lnTo>
                <a:lnTo>
                  <a:pt x="461" y="7"/>
                </a:lnTo>
                <a:lnTo>
                  <a:pt x="494" y="18"/>
                </a:lnTo>
                <a:lnTo>
                  <a:pt x="504" y="22"/>
                </a:lnTo>
                <a:lnTo>
                  <a:pt x="513" y="23"/>
                </a:lnTo>
                <a:lnTo>
                  <a:pt x="527" y="25"/>
                </a:lnTo>
                <a:lnTo>
                  <a:pt x="532" y="23"/>
                </a:lnTo>
                <a:lnTo>
                  <a:pt x="538" y="23"/>
                </a:lnTo>
                <a:lnTo>
                  <a:pt x="546" y="20"/>
                </a:lnTo>
                <a:lnTo>
                  <a:pt x="552" y="15"/>
                </a:lnTo>
                <a:lnTo>
                  <a:pt x="555" y="9"/>
                </a:lnTo>
                <a:lnTo>
                  <a:pt x="556" y="6"/>
                </a:lnTo>
                <a:lnTo>
                  <a:pt x="557" y="6"/>
                </a:lnTo>
                <a:lnTo>
                  <a:pt x="559" y="23"/>
                </a:lnTo>
                <a:lnTo>
                  <a:pt x="562" y="38"/>
                </a:lnTo>
                <a:lnTo>
                  <a:pt x="566" y="50"/>
                </a:lnTo>
                <a:lnTo>
                  <a:pt x="570" y="61"/>
                </a:lnTo>
                <a:lnTo>
                  <a:pt x="576" y="66"/>
                </a:lnTo>
                <a:lnTo>
                  <a:pt x="583" y="71"/>
                </a:lnTo>
                <a:lnTo>
                  <a:pt x="588" y="75"/>
                </a:lnTo>
                <a:lnTo>
                  <a:pt x="595" y="77"/>
                </a:lnTo>
                <a:lnTo>
                  <a:pt x="601" y="77"/>
                </a:lnTo>
                <a:lnTo>
                  <a:pt x="606" y="75"/>
                </a:lnTo>
                <a:lnTo>
                  <a:pt x="618" y="71"/>
                </a:lnTo>
                <a:lnTo>
                  <a:pt x="625" y="68"/>
                </a:lnTo>
                <a:lnTo>
                  <a:pt x="627" y="66"/>
                </a:lnTo>
                <a:lnTo>
                  <a:pt x="623" y="75"/>
                </a:lnTo>
                <a:lnTo>
                  <a:pt x="620" y="86"/>
                </a:lnTo>
                <a:lnTo>
                  <a:pt x="618" y="96"/>
                </a:lnTo>
                <a:lnTo>
                  <a:pt x="615" y="107"/>
                </a:lnTo>
                <a:lnTo>
                  <a:pt x="615" y="119"/>
                </a:lnTo>
                <a:lnTo>
                  <a:pt x="616" y="130"/>
                </a:lnTo>
                <a:lnTo>
                  <a:pt x="619" y="141"/>
                </a:lnTo>
                <a:lnTo>
                  <a:pt x="622" y="146"/>
                </a:lnTo>
                <a:lnTo>
                  <a:pt x="625" y="150"/>
                </a:lnTo>
                <a:lnTo>
                  <a:pt x="629" y="155"/>
                </a:lnTo>
                <a:lnTo>
                  <a:pt x="633" y="159"/>
                </a:lnTo>
                <a:lnTo>
                  <a:pt x="641" y="164"/>
                </a:lnTo>
                <a:lnTo>
                  <a:pt x="650" y="169"/>
                </a:lnTo>
                <a:lnTo>
                  <a:pt x="658" y="173"/>
                </a:lnTo>
                <a:lnTo>
                  <a:pt x="665" y="175"/>
                </a:lnTo>
                <a:lnTo>
                  <a:pt x="672" y="175"/>
                </a:lnTo>
                <a:lnTo>
                  <a:pt x="678" y="176"/>
                </a:lnTo>
                <a:lnTo>
                  <a:pt x="675" y="178"/>
                </a:lnTo>
                <a:lnTo>
                  <a:pt x="667" y="182"/>
                </a:lnTo>
                <a:lnTo>
                  <a:pt x="658" y="189"/>
                </a:lnTo>
                <a:lnTo>
                  <a:pt x="654" y="192"/>
                </a:lnTo>
                <a:lnTo>
                  <a:pt x="650" y="196"/>
                </a:lnTo>
                <a:lnTo>
                  <a:pt x="643" y="205"/>
                </a:lnTo>
                <a:lnTo>
                  <a:pt x="639" y="214"/>
                </a:lnTo>
                <a:lnTo>
                  <a:pt x="634" y="223"/>
                </a:lnTo>
                <a:lnTo>
                  <a:pt x="633" y="226"/>
                </a:lnTo>
                <a:lnTo>
                  <a:pt x="633" y="230"/>
                </a:lnTo>
                <a:lnTo>
                  <a:pt x="632" y="239"/>
                </a:lnTo>
                <a:lnTo>
                  <a:pt x="632" y="247"/>
                </a:lnTo>
                <a:lnTo>
                  <a:pt x="632" y="256"/>
                </a:lnTo>
                <a:lnTo>
                  <a:pt x="633" y="263"/>
                </a:lnTo>
                <a:lnTo>
                  <a:pt x="636" y="278"/>
                </a:lnTo>
                <a:lnTo>
                  <a:pt x="640" y="288"/>
                </a:lnTo>
                <a:lnTo>
                  <a:pt x="644" y="295"/>
                </a:lnTo>
                <a:lnTo>
                  <a:pt x="646" y="299"/>
                </a:lnTo>
                <a:lnTo>
                  <a:pt x="636" y="303"/>
                </a:lnTo>
                <a:lnTo>
                  <a:pt x="629" y="308"/>
                </a:lnTo>
                <a:lnTo>
                  <a:pt x="622" y="313"/>
                </a:lnTo>
                <a:lnTo>
                  <a:pt x="616" y="320"/>
                </a:lnTo>
                <a:lnTo>
                  <a:pt x="606" y="333"/>
                </a:lnTo>
                <a:lnTo>
                  <a:pt x="604" y="338"/>
                </a:lnTo>
                <a:lnTo>
                  <a:pt x="599" y="345"/>
                </a:lnTo>
                <a:lnTo>
                  <a:pt x="597" y="356"/>
                </a:lnTo>
                <a:lnTo>
                  <a:pt x="594" y="367"/>
                </a:lnTo>
                <a:lnTo>
                  <a:pt x="592" y="375"/>
                </a:lnTo>
                <a:lnTo>
                  <a:pt x="580" y="379"/>
                </a:lnTo>
                <a:lnTo>
                  <a:pt x="570" y="383"/>
                </a:lnTo>
                <a:lnTo>
                  <a:pt x="563" y="390"/>
                </a:lnTo>
                <a:lnTo>
                  <a:pt x="559" y="391"/>
                </a:lnTo>
                <a:lnTo>
                  <a:pt x="556" y="395"/>
                </a:lnTo>
                <a:lnTo>
                  <a:pt x="553" y="399"/>
                </a:lnTo>
                <a:lnTo>
                  <a:pt x="552" y="402"/>
                </a:lnTo>
                <a:lnTo>
                  <a:pt x="548" y="409"/>
                </a:lnTo>
                <a:lnTo>
                  <a:pt x="546" y="418"/>
                </a:lnTo>
                <a:lnTo>
                  <a:pt x="545" y="425"/>
                </a:lnTo>
                <a:lnTo>
                  <a:pt x="545" y="439"/>
                </a:lnTo>
                <a:lnTo>
                  <a:pt x="546" y="452"/>
                </a:lnTo>
                <a:lnTo>
                  <a:pt x="549" y="461"/>
                </a:lnTo>
                <a:lnTo>
                  <a:pt x="550" y="464"/>
                </a:lnTo>
                <a:lnTo>
                  <a:pt x="536" y="457"/>
                </a:lnTo>
                <a:lnTo>
                  <a:pt x="529" y="455"/>
                </a:lnTo>
                <a:lnTo>
                  <a:pt x="522" y="455"/>
                </a:lnTo>
                <a:lnTo>
                  <a:pt x="515" y="455"/>
                </a:lnTo>
                <a:lnTo>
                  <a:pt x="508" y="455"/>
                </a:lnTo>
                <a:lnTo>
                  <a:pt x="501" y="459"/>
                </a:lnTo>
                <a:lnTo>
                  <a:pt x="494" y="461"/>
                </a:lnTo>
                <a:lnTo>
                  <a:pt x="489" y="466"/>
                </a:lnTo>
                <a:lnTo>
                  <a:pt x="482" y="471"/>
                </a:lnTo>
                <a:lnTo>
                  <a:pt x="478" y="477"/>
                </a:lnTo>
                <a:lnTo>
                  <a:pt x="472" y="484"/>
                </a:lnTo>
                <a:lnTo>
                  <a:pt x="469" y="489"/>
                </a:lnTo>
                <a:lnTo>
                  <a:pt x="468" y="493"/>
                </a:lnTo>
                <a:lnTo>
                  <a:pt x="464" y="503"/>
                </a:lnTo>
                <a:lnTo>
                  <a:pt x="461" y="514"/>
                </a:lnTo>
                <a:lnTo>
                  <a:pt x="459" y="527"/>
                </a:lnTo>
                <a:lnTo>
                  <a:pt x="457" y="544"/>
                </a:lnTo>
                <a:lnTo>
                  <a:pt x="455" y="567"/>
                </a:lnTo>
                <a:lnTo>
                  <a:pt x="452" y="623"/>
                </a:lnTo>
                <a:lnTo>
                  <a:pt x="451" y="685"/>
                </a:lnTo>
                <a:lnTo>
                  <a:pt x="450" y="749"/>
                </a:lnTo>
                <a:lnTo>
                  <a:pt x="450" y="807"/>
                </a:lnTo>
                <a:lnTo>
                  <a:pt x="448" y="857"/>
                </a:lnTo>
                <a:lnTo>
                  <a:pt x="448" y="903"/>
                </a:lnTo>
                <a:lnTo>
                  <a:pt x="450" y="884"/>
                </a:lnTo>
                <a:lnTo>
                  <a:pt x="450" y="864"/>
                </a:lnTo>
                <a:lnTo>
                  <a:pt x="452" y="845"/>
                </a:lnTo>
                <a:lnTo>
                  <a:pt x="454" y="827"/>
                </a:lnTo>
                <a:lnTo>
                  <a:pt x="457" y="807"/>
                </a:lnTo>
                <a:lnTo>
                  <a:pt x="461" y="791"/>
                </a:lnTo>
                <a:lnTo>
                  <a:pt x="465" y="774"/>
                </a:lnTo>
                <a:lnTo>
                  <a:pt x="469" y="758"/>
                </a:lnTo>
                <a:lnTo>
                  <a:pt x="475" y="742"/>
                </a:lnTo>
                <a:lnTo>
                  <a:pt x="480" y="727"/>
                </a:lnTo>
                <a:lnTo>
                  <a:pt x="487" y="713"/>
                </a:lnTo>
                <a:lnTo>
                  <a:pt x="494" y="699"/>
                </a:lnTo>
                <a:lnTo>
                  <a:pt x="510" y="672"/>
                </a:lnTo>
                <a:lnTo>
                  <a:pt x="518" y="660"/>
                </a:lnTo>
                <a:lnTo>
                  <a:pt x="527" y="649"/>
                </a:lnTo>
                <a:lnTo>
                  <a:pt x="532" y="640"/>
                </a:lnTo>
                <a:lnTo>
                  <a:pt x="536" y="631"/>
                </a:lnTo>
                <a:lnTo>
                  <a:pt x="539" y="623"/>
                </a:lnTo>
                <a:lnTo>
                  <a:pt x="542" y="612"/>
                </a:lnTo>
                <a:lnTo>
                  <a:pt x="543" y="603"/>
                </a:lnTo>
                <a:lnTo>
                  <a:pt x="542" y="598"/>
                </a:lnTo>
                <a:lnTo>
                  <a:pt x="542" y="592"/>
                </a:lnTo>
                <a:lnTo>
                  <a:pt x="541" y="587"/>
                </a:lnTo>
                <a:lnTo>
                  <a:pt x="539" y="582"/>
                </a:lnTo>
                <a:lnTo>
                  <a:pt x="538" y="576"/>
                </a:lnTo>
                <a:lnTo>
                  <a:pt x="535" y="573"/>
                </a:lnTo>
                <a:lnTo>
                  <a:pt x="539" y="571"/>
                </a:lnTo>
                <a:lnTo>
                  <a:pt x="549" y="569"/>
                </a:lnTo>
                <a:lnTo>
                  <a:pt x="556" y="569"/>
                </a:lnTo>
                <a:lnTo>
                  <a:pt x="564" y="571"/>
                </a:lnTo>
                <a:lnTo>
                  <a:pt x="573" y="576"/>
                </a:lnTo>
                <a:lnTo>
                  <a:pt x="578" y="580"/>
                </a:lnTo>
                <a:lnTo>
                  <a:pt x="584" y="585"/>
                </a:lnTo>
                <a:lnTo>
                  <a:pt x="592" y="576"/>
                </a:lnTo>
                <a:lnTo>
                  <a:pt x="615" y="559"/>
                </a:lnTo>
                <a:lnTo>
                  <a:pt x="630" y="546"/>
                </a:lnTo>
                <a:lnTo>
                  <a:pt x="648" y="535"/>
                </a:lnTo>
                <a:lnTo>
                  <a:pt x="658" y="530"/>
                </a:lnTo>
                <a:lnTo>
                  <a:pt x="668" y="525"/>
                </a:lnTo>
                <a:lnTo>
                  <a:pt x="678" y="521"/>
                </a:lnTo>
                <a:lnTo>
                  <a:pt x="689" y="518"/>
                </a:lnTo>
                <a:lnTo>
                  <a:pt x="711" y="511"/>
                </a:lnTo>
                <a:lnTo>
                  <a:pt x="735" y="502"/>
                </a:lnTo>
                <a:lnTo>
                  <a:pt x="758" y="491"/>
                </a:lnTo>
                <a:lnTo>
                  <a:pt x="780" y="480"/>
                </a:lnTo>
                <a:lnTo>
                  <a:pt x="798" y="470"/>
                </a:lnTo>
                <a:lnTo>
                  <a:pt x="807" y="463"/>
                </a:lnTo>
                <a:lnTo>
                  <a:pt x="814" y="455"/>
                </a:lnTo>
                <a:lnTo>
                  <a:pt x="819" y="450"/>
                </a:lnTo>
                <a:lnTo>
                  <a:pt x="823" y="443"/>
                </a:lnTo>
                <a:lnTo>
                  <a:pt x="826" y="436"/>
                </a:lnTo>
                <a:lnTo>
                  <a:pt x="826" y="431"/>
                </a:lnTo>
                <a:lnTo>
                  <a:pt x="826" y="425"/>
                </a:lnTo>
                <a:lnTo>
                  <a:pt x="825" y="418"/>
                </a:lnTo>
                <a:lnTo>
                  <a:pt x="823" y="413"/>
                </a:lnTo>
                <a:lnTo>
                  <a:pt x="819" y="406"/>
                </a:lnTo>
                <a:lnTo>
                  <a:pt x="816" y="400"/>
                </a:lnTo>
                <a:lnTo>
                  <a:pt x="812" y="397"/>
                </a:lnTo>
                <a:lnTo>
                  <a:pt x="807" y="393"/>
                </a:lnTo>
                <a:lnTo>
                  <a:pt x="805" y="391"/>
                </a:lnTo>
                <a:lnTo>
                  <a:pt x="802" y="391"/>
                </a:lnTo>
                <a:lnTo>
                  <a:pt x="805" y="393"/>
                </a:lnTo>
                <a:lnTo>
                  <a:pt x="815" y="400"/>
                </a:lnTo>
                <a:lnTo>
                  <a:pt x="822" y="406"/>
                </a:lnTo>
                <a:lnTo>
                  <a:pt x="828" y="411"/>
                </a:lnTo>
                <a:lnTo>
                  <a:pt x="835" y="418"/>
                </a:lnTo>
                <a:lnTo>
                  <a:pt x="839" y="427"/>
                </a:lnTo>
                <a:lnTo>
                  <a:pt x="844" y="436"/>
                </a:lnTo>
                <a:lnTo>
                  <a:pt x="846" y="441"/>
                </a:lnTo>
                <a:lnTo>
                  <a:pt x="847" y="447"/>
                </a:lnTo>
                <a:lnTo>
                  <a:pt x="847" y="452"/>
                </a:lnTo>
                <a:lnTo>
                  <a:pt x="849" y="459"/>
                </a:lnTo>
                <a:lnTo>
                  <a:pt x="847" y="471"/>
                </a:lnTo>
                <a:lnTo>
                  <a:pt x="846" y="479"/>
                </a:lnTo>
                <a:lnTo>
                  <a:pt x="843" y="486"/>
                </a:lnTo>
                <a:lnTo>
                  <a:pt x="840" y="493"/>
                </a:lnTo>
                <a:lnTo>
                  <a:pt x="836" y="500"/>
                </a:lnTo>
                <a:lnTo>
                  <a:pt x="832" y="509"/>
                </a:lnTo>
                <a:lnTo>
                  <a:pt x="826" y="516"/>
                </a:lnTo>
                <a:lnTo>
                  <a:pt x="812" y="534"/>
                </a:lnTo>
                <a:lnTo>
                  <a:pt x="804" y="543"/>
                </a:lnTo>
                <a:lnTo>
                  <a:pt x="795" y="553"/>
                </a:lnTo>
                <a:lnTo>
                  <a:pt x="790" y="560"/>
                </a:lnTo>
                <a:lnTo>
                  <a:pt x="786" y="567"/>
                </a:lnTo>
                <a:lnTo>
                  <a:pt x="777" y="582"/>
                </a:lnTo>
                <a:lnTo>
                  <a:pt x="774" y="589"/>
                </a:lnTo>
                <a:lnTo>
                  <a:pt x="773" y="596"/>
                </a:lnTo>
                <a:lnTo>
                  <a:pt x="772" y="599"/>
                </a:lnTo>
                <a:lnTo>
                  <a:pt x="772" y="601"/>
                </a:lnTo>
                <a:lnTo>
                  <a:pt x="773" y="605"/>
                </a:lnTo>
                <a:lnTo>
                  <a:pt x="773" y="608"/>
                </a:lnTo>
                <a:lnTo>
                  <a:pt x="776" y="614"/>
                </a:lnTo>
                <a:lnTo>
                  <a:pt x="777" y="615"/>
                </a:lnTo>
                <a:lnTo>
                  <a:pt x="780" y="617"/>
                </a:lnTo>
                <a:lnTo>
                  <a:pt x="787" y="621"/>
                </a:lnTo>
                <a:lnTo>
                  <a:pt x="795" y="623"/>
                </a:lnTo>
                <a:lnTo>
                  <a:pt x="772" y="630"/>
                </a:lnTo>
                <a:lnTo>
                  <a:pt x="752" y="637"/>
                </a:lnTo>
                <a:lnTo>
                  <a:pt x="735" y="644"/>
                </a:lnTo>
                <a:lnTo>
                  <a:pt x="723" y="651"/>
                </a:lnTo>
                <a:lnTo>
                  <a:pt x="718" y="656"/>
                </a:lnTo>
                <a:lnTo>
                  <a:pt x="714" y="660"/>
                </a:lnTo>
                <a:lnTo>
                  <a:pt x="707" y="667"/>
                </a:lnTo>
                <a:lnTo>
                  <a:pt x="706" y="671"/>
                </a:lnTo>
                <a:lnTo>
                  <a:pt x="703" y="674"/>
                </a:lnTo>
                <a:lnTo>
                  <a:pt x="702" y="681"/>
                </a:lnTo>
                <a:lnTo>
                  <a:pt x="702" y="688"/>
                </a:lnTo>
                <a:lnTo>
                  <a:pt x="703" y="694"/>
                </a:lnTo>
                <a:lnTo>
                  <a:pt x="704" y="699"/>
                </a:lnTo>
                <a:lnTo>
                  <a:pt x="707" y="704"/>
                </a:lnTo>
                <a:lnTo>
                  <a:pt x="710" y="708"/>
                </a:lnTo>
                <a:lnTo>
                  <a:pt x="711" y="711"/>
                </a:lnTo>
                <a:lnTo>
                  <a:pt x="714" y="713"/>
                </a:lnTo>
                <a:lnTo>
                  <a:pt x="699" y="708"/>
                </a:lnTo>
                <a:lnTo>
                  <a:pt x="685" y="704"/>
                </a:lnTo>
                <a:lnTo>
                  <a:pt x="671" y="703"/>
                </a:lnTo>
                <a:lnTo>
                  <a:pt x="657" y="703"/>
                </a:lnTo>
                <a:lnTo>
                  <a:pt x="646" y="703"/>
                </a:lnTo>
                <a:lnTo>
                  <a:pt x="637" y="706"/>
                </a:lnTo>
                <a:lnTo>
                  <a:pt x="630" y="708"/>
                </a:lnTo>
                <a:lnTo>
                  <a:pt x="625" y="713"/>
                </a:lnTo>
                <a:lnTo>
                  <a:pt x="619" y="717"/>
                </a:lnTo>
                <a:lnTo>
                  <a:pt x="616" y="722"/>
                </a:lnTo>
                <a:lnTo>
                  <a:pt x="613" y="729"/>
                </a:lnTo>
                <a:lnTo>
                  <a:pt x="612" y="735"/>
                </a:lnTo>
                <a:lnTo>
                  <a:pt x="611" y="745"/>
                </a:lnTo>
                <a:lnTo>
                  <a:pt x="611" y="756"/>
                </a:lnTo>
                <a:lnTo>
                  <a:pt x="613" y="767"/>
                </a:lnTo>
                <a:lnTo>
                  <a:pt x="609" y="761"/>
                </a:lnTo>
                <a:lnTo>
                  <a:pt x="605" y="756"/>
                </a:lnTo>
                <a:lnTo>
                  <a:pt x="599" y="749"/>
                </a:lnTo>
                <a:lnTo>
                  <a:pt x="592" y="743"/>
                </a:lnTo>
                <a:lnTo>
                  <a:pt x="585" y="738"/>
                </a:lnTo>
                <a:lnTo>
                  <a:pt x="576" y="735"/>
                </a:lnTo>
                <a:lnTo>
                  <a:pt x="567" y="733"/>
                </a:lnTo>
                <a:lnTo>
                  <a:pt x="557" y="733"/>
                </a:lnTo>
                <a:lnTo>
                  <a:pt x="548" y="735"/>
                </a:lnTo>
                <a:lnTo>
                  <a:pt x="538" y="738"/>
                </a:lnTo>
                <a:lnTo>
                  <a:pt x="529" y="743"/>
                </a:lnTo>
                <a:lnTo>
                  <a:pt x="522" y="751"/>
                </a:lnTo>
                <a:lnTo>
                  <a:pt x="514" y="758"/>
                </a:lnTo>
                <a:lnTo>
                  <a:pt x="508" y="767"/>
                </a:lnTo>
                <a:lnTo>
                  <a:pt x="501" y="775"/>
                </a:lnTo>
                <a:lnTo>
                  <a:pt x="496" y="786"/>
                </a:lnTo>
                <a:lnTo>
                  <a:pt x="490" y="799"/>
                </a:lnTo>
                <a:lnTo>
                  <a:pt x="485" y="809"/>
                </a:lnTo>
                <a:lnTo>
                  <a:pt x="476" y="836"/>
                </a:lnTo>
                <a:lnTo>
                  <a:pt x="472" y="850"/>
                </a:lnTo>
                <a:lnTo>
                  <a:pt x="469" y="864"/>
                </a:lnTo>
                <a:lnTo>
                  <a:pt x="464" y="893"/>
                </a:lnTo>
                <a:lnTo>
                  <a:pt x="458" y="921"/>
                </a:lnTo>
                <a:lnTo>
                  <a:pt x="455" y="950"/>
                </a:lnTo>
                <a:lnTo>
                  <a:pt x="452" y="976"/>
                </a:lnTo>
                <a:lnTo>
                  <a:pt x="451" y="1003"/>
                </a:lnTo>
                <a:lnTo>
                  <a:pt x="450" y="1024"/>
                </a:lnTo>
                <a:lnTo>
                  <a:pt x="450" y="1042"/>
                </a:lnTo>
                <a:lnTo>
                  <a:pt x="448" y="1065"/>
                </a:lnTo>
                <a:lnTo>
                  <a:pt x="399" y="1065"/>
                </a:lnTo>
                <a:close/>
              </a:path>
            </a:pathLst>
          </a:custGeom>
          <a:solidFill>
            <a:srgbClr val="1875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Freeform 16"/>
          <p:cNvSpPr>
            <a:spLocks noChangeArrowheads="1"/>
          </p:cNvSpPr>
          <p:nvPr/>
        </p:nvSpPr>
        <p:spPr bwMode="auto">
          <a:xfrm>
            <a:off x="5626100" y="3408363"/>
            <a:ext cx="1252538" cy="477837"/>
          </a:xfrm>
          <a:custGeom>
            <a:avLst/>
            <a:gdLst>
              <a:gd name="T0" fmla="*/ 1988404869 w 789"/>
              <a:gd name="T1" fmla="*/ 536791926 h 301"/>
              <a:gd name="T2" fmla="*/ 1786792288 w 789"/>
              <a:gd name="T3" fmla="*/ 403224578 h 301"/>
              <a:gd name="T4" fmla="*/ 1585179708 w 789"/>
              <a:gd name="T5" fmla="*/ 335179637 h 301"/>
              <a:gd name="T6" fmla="*/ 1383567127 w 789"/>
              <a:gd name="T7" fmla="*/ 201612289 h 301"/>
              <a:gd name="T8" fmla="*/ 1116430458 w 789"/>
              <a:gd name="T9" fmla="*/ 0 h 301"/>
              <a:gd name="T10" fmla="*/ 577116805 w 789"/>
              <a:gd name="T11" fmla="*/ 100806145 h 301"/>
              <a:gd name="T12" fmla="*/ 375504225 w 789"/>
              <a:gd name="T13" fmla="*/ 234373492 h 301"/>
              <a:gd name="T14" fmla="*/ 141128806 w 789"/>
              <a:gd name="T15" fmla="*/ 504030723 h 301"/>
              <a:gd name="T16" fmla="*/ 108367556 w 789"/>
              <a:gd name="T17" fmla="*/ 604836867 h 301"/>
              <a:gd name="T18" fmla="*/ 40322516 w 789"/>
              <a:gd name="T19" fmla="*/ 705643012 h 301"/>
              <a:gd name="T20" fmla="*/ 241935097 w 789"/>
              <a:gd name="T21" fmla="*/ 637598070 h 301"/>
              <a:gd name="T22" fmla="*/ 342741387 w 789"/>
              <a:gd name="T23" fmla="*/ 604836867 h 301"/>
              <a:gd name="T24" fmla="*/ 745966548 w 789"/>
              <a:gd name="T25" fmla="*/ 403224578 h 301"/>
              <a:gd name="T26" fmla="*/ 1217236748 w 789"/>
              <a:gd name="T27" fmla="*/ 468748572 h 301"/>
              <a:gd name="T28" fmla="*/ 1418849329 w 789"/>
              <a:gd name="T29" fmla="*/ 604836867 h 301"/>
              <a:gd name="T30" fmla="*/ 1721268200 w 789"/>
              <a:gd name="T31" fmla="*/ 738404215 h 301"/>
              <a:gd name="T32" fmla="*/ 1955642031 w 789"/>
              <a:gd name="T33" fmla="*/ 758565444 h 30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9" h="301">
                <a:moveTo>
                  <a:pt x="789" y="213"/>
                </a:moveTo>
                <a:cubicBezTo>
                  <a:pt x="762" y="195"/>
                  <a:pt x="739" y="170"/>
                  <a:pt x="709" y="160"/>
                </a:cubicBezTo>
                <a:cubicBezTo>
                  <a:pt x="682" y="151"/>
                  <a:pt x="629" y="133"/>
                  <a:pt x="629" y="133"/>
                </a:cubicBezTo>
                <a:cubicBezTo>
                  <a:pt x="602" y="115"/>
                  <a:pt x="566" y="106"/>
                  <a:pt x="549" y="80"/>
                </a:cubicBezTo>
                <a:cubicBezTo>
                  <a:pt x="518" y="32"/>
                  <a:pt x="496" y="17"/>
                  <a:pt x="443" y="0"/>
                </a:cubicBezTo>
                <a:cubicBezTo>
                  <a:pt x="393" y="4"/>
                  <a:pt x="281" y="5"/>
                  <a:pt x="229" y="40"/>
                </a:cubicBezTo>
                <a:cubicBezTo>
                  <a:pt x="202" y="57"/>
                  <a:pt x="149" y="93"/>
                  <a:pt x="149" y="93"/>
                </a:cubicBezTo>
                <a:cubicBezTo>
                  <a:pt x="120" y="136"/>
                  <a:pt x="85" y="156"/>
                  <a:pt x="56" y="200"/>
                </a:cubicBezTo>
                <a:cubicBezTo>
                  <a:pt x="51" y="213"/>
                  <a:pt x="49" y="227"/>
                  <a:pt x="43" y="240"/>
                </a:cubicBezTo>
                <a:cubicBezTo>
                  <a:pt x="35" y="254"/>
                  <a:pt x="0" y="276"/>
                  <a:pt x="16" y="280"/>
                </a:cubicBezTo>
                <a:cubicBezTo>
                  <a:pt x="43" y="286"/>
                  <a:pt x="69" y="261"/>
                  <a:pt x="96" y="253"/>
                </a:cubicBezTo>
                <a:cubicBezTo>
                  <a:pt x="109" y="248"/>
                  <a:pt x="136" y="240"/>
                  <a:pt x="136" y="240"/>
                </a:cubicBezTo>
                <a:cubicBezTo>
                  <a:pt x="181" y="208"/>
                  <a:pt x="243" y="177"/>
                  <a:pt x="296" y="160"/>
                </a:cubicBezTo>
                <a:cubicBezTo>
                  <a:pt x="305" y="160"/>
                  <a:pt x="439" y="161"/>
                  <a:pt x="483" y="186"/>
                </a:cubicBezTo>
                <a:cubicBezTo>
                  <a:pt x="511" y="201"/>
                  <a:pt x="563" y="240"/>
                  <a:pt x="563" y="240"/>
                </a:cubicBezTo>
                <a:cubicBezTo>
                  <a:pt x="597" y="253"/>
                  <a:pt x="653" y="266"/>
                  <a:pt x="683" y="293"/>
                </a:cubicBezTo>
                <a:lnTo>
                  <a:pt x="776" y="301"/>
                </a:lnTo>
              </a:path>
            </a:pathLst>
          </a:custGeom>
          <a:solidFill>
            <a:srgbClr val="FF0C19"/>
          </a:solidFill>
          <a:ln w="9360">
            <a:solidFill>
              <a:srgbClr val="FF343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Freeform 17"/>
          <p:cNvSpPr>
            <a:spLocks noChangeArrowheads="1"/>
          </p:cNvSpPr>
          <p:nvPr/>
        </p:nvSpPr>
        <p:spPr bwMode="auto">
          <a:xfrm>
            <a:off x="7305675" y="2497138"/>
            <a:ext cx="895350" cy="1270000"/>
          </a:xfrm>
          <a:custGeom>
            <a:avLst/>
            <a:gdLst>
              <a:gd name="T0" fmla="*/ 128528763 w 564"/>
              <a:gd name="T1" fmla="*/ 1882557513 h 800"/>
              <a:gd name="T2" fmla="*/ 567035950 w 564"/>
              <a:gd name="T3" fmla="*/ 1277720013 h 800"/>
              <a:gd name="T4" fmla="*/ 733366263 w 564"/>
              <a:gd name="T5" fmla="*/ 672882513 h 800"/>
              <a:gd name="T6" fmla="*/ 801409688 w 564"/>
              <a:gd name="T7" fmla="*/ 471270013 h 800"/>
              <a:gd name="T8" fmla="*/ 982860938 w 564"/>
              <a:gd name="T9" fmla="*/ 390625013 h 800"/>
              <a:gd name="T10" fmla="*/ 1035785013 w 564"/>
              <a:gd name="T11" fmla="*/ 302418750 h 800"/>
              <a:gd name="T12" fmla="*/ 1406247188 w 564"/>
              <a:gd name="T13" fmla="*/ 35282188 h 800"/>
              <a:gd name="T14" fmla="*/ 1373485950 w 564"/>
              <a:gd name="T15" fmla="*/ 841732188 h 800"/>
              <a:gd name="T16" fmla="*/ 1305440938 w 564"/>
              <a:gd name="T17" fmla="*/ 942538438 h 800"/>
              <a:gd name="T18" fmla="*/ 1136591263 w 564"/>
              <a:gd name="T19" fmla="*/ 1244957188 h 800"/>
              <a:gd name="T20" fmla="*/ 599797188 w 564"/>
              <a:gd name="T21" fmla="*/ 1748988438 h 800"/>
              <a:gd name="T22" fmla="*/ 498990938 w 564"/>
              <a:gd name="T23" fmla="*/ 1814512500 h 800"/>
              <a:gd name="T24" fmla="*/ 398184688 w 564"/>
              <a:gd name="T25" fmla="*/ 1849794688 h 800"/>
              <a:gd name="T26" fmla="*/ 196572188 w 564"/>
              <a:gd name="T27" fmla="*/ 1983363763 h 800"/>
              <a:gd name="T28" fmla="*/ 163810950 w 564"/>
              <a:gd name="T29" fmla="*/ 1849794688 h 800"/>
              <a:gd name="T30" fmla="*/ 128528763 w 564"/>
              <a:gd name="T31" fmla="*/ 1748988438 h 800"/>
              <a:gd name="T32" fmla="*/ 196572188 w 564"/>
              <a:gd name="T33" fmla="*/ 1547375938 h 800"/>
              <a:gd name="T34" fmla="*/ 229335013 w 564"/>
              <a:gd name="T35" fmla="*/ 1446569688 h 800"/>
              <a:gd name="T36" fmla="*/ 264617200 w 564"/>
              <a:gd name="T37" fmla="*/ 942538438 h 800"/>
              <a:gd name="T38" fmla="*/ 466229700 w 564"/>
              <a:gd name="T39" fmla="*/ 1008062500 h 800"/>
              <a:gd name="T40" fmla="*/ 430947513 w 564"/>
              <a:gd name="T41" fmla="*/ 640119688 h 800"/>
              <a:gd name="T42" fmla="*/ 632560013 w 564"/>
              <a:gd name="T43" fmla="*/ 572076263 h 800"/>
              <a:gd name="T44" fmla="*/ 768648450 w 564"/>
              <a:gd name="T45" fmla="*/ 269657513 h 800"/>
              <a:gd name="T46" fmla="*/ 869454700 w 564"/>
              <a:gd name="T47" fmla="*/ 302418750 h 800"/>
              <a:gd name="T48" fmla="*/ 970260950 w 564"/>
              <a:gd name="T49" fmla="*/ 68045013 h 800"/>
              <a:gd name="T50" fmla="*/ 1071067200 w 564"/>
              <a:gd name="T51" fmla="*/ 0 h 800"/>
              <a:gd name="T52" fmla="*/ 1171873450 w 564"/>
              <a:gd name="T53" fmla="*/ 35282188 h 800"/>
              <a:gd name="T54" fmla="*/ 1406247188 w 564"/>
              <a:gd name="T55" fmla="*/ 168851263 h 8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64" h="800">
                <a:moveTo>
                  <a:pt x="51" y="747"/>
                </a:moveTo>
                <a:cubicBezTo>
                  <a:pt x="137" y="688"/>
                  <a:pt x="168" y="590"/>
                  <a:pt x="225" y="507"/>
                </a:cubicBezTo>
                <a:cubicBezTo>
                  <a:pt x="251" y="425"/>
                  <a:pt x="268" y="348"/>
                  <a:pt x="291" y="267"/>
                </a:cubicBezTo>
                <a:cubicBezTo>
                  <a:pt x="298" y="239"/>
                  <a:pt x="278" y="198"/>
                  <a:pt x="318" y="187"/>
                </a:cubicBezTo>
                <a:cubicBezTo>
                  <a:pt x="342" y="176"/>
                  <a:pt x="368" y="170"/>
                  <a:pt x="390" y="155"/>
                </a:cubicBezTo>
                <a:cubicBezTo>
                  <a:pt x="401" y="147"/>
                  <a:pt x="401" y="129"/>
                  <a:pt x="411" y="120"/>
                </a:cubicBezTo>
                <a:cubicBezTo>
                  <a:pt x="451" y="79"/>
                  <a:pt x="509" y="45"/>
                  <a:pt x="558" y="14"/>
                </a:cubicBezTo>
                <a:cubicBezTo>
                  <a:pt x="553" y="120"/>
                  <a:pt x="556" y="227"/>
                  <a:pt x="545" y="334"/>
                </a:cubicBezTo>
                <a:cubicBezTo>
                  <a:pt x="543" y="349"/>
                  <a:pt x="524" y="359"/>
                  <a:pt x="518" y="374"/>
                </a:cubicBezTo>
                <a:cubicBezTo>
                  <a:pt x="441" y="542"/>
                  <a:pt x="539" y="386"/>
                  <a:pt x="451" y="494"/>
                </a:cubicBezTo>
                <a:cubicBezTo>
                  <a:pt x="380" y="578"/>
                  <a:pt x="349" y="664"/>
                  <a:pt x="238" y="694"/>
                </a:cubicBezTo>
                <a:cubicBezTo>
                  <a:pt x="224" y="702"/>
                  <a:pt x="212" y="712"/>
                  <a:pt x="198" y="720"/>
                </a:cubicBezTo>
                <a:cubicBezTo>
                  <a:pt x="185" y="726"/>
                  <a:pt x="168" y="725"/>
                  <a:pt x="158" y="734"/>
                </a:cubicBezTo>
                <a:cubicBezTo>
                  <a:pt x="76" y="800"/>
                  <a:pt x="197" y="757"/>
                  <a:pt x="78" y="787"/>
                </a:cubicBezTo>
                <a:cubicBezTo>
                  <a:pt x="0" y="761"/>
                  <a:pt x="55" y="793"/>
                  <a:pt x="65" y="734"/>
                </a:cubicBezTo>
                <a:cubicBezTo>
                  <a:pt x="67" y="720"/>
                  <a:pt x="55" y="707"/>
                  <a:pt x="51" y="694"/>
                </a:cubicBezTo>
                <a:cubicBezTo>
                  <a:pt x="60" y="667"/>
                  <a:pt x="69" y="640"/>
                  <a:pt x="78" y="614"/>
                </a:cubicBezTo>
                <a:cubicBezTo>
                  <a:pt x="82" y="600"/>
                  <a:pt x="91" y="574"/>
                  <a:pt x="91" y="574"/>
                </a:cubicBezTo>
                <a:cubicBezTo>
                  <a:pt x="95" y="507"/>
                  <a:pt x="73" y="432"/>
                  <a:pt x="105" y="374"/>
                </a:cubicBezTo>
                <a:cubicBezTo>
                  <a:pt x="118" y="349"/>
                  <a:pt x="185" y="400"/>
                  <a:pt x="185" y="400"/>
                </a:cubicBezTo>
                <a:cubicBezTo>
                  <a:pt x="202" y="345"/>
                  <a:pt x="189" y="306"/>
                  <a:pt x="171" y="254"/>
                </a:cubicBezTo>
                <a:cubicBezTo>
                  <a:pt x="197" y="245"/>
                  <a:pt x="247" y="254"/>
                  <a:pt x="251" y="227"/>
                </a:cubicBezTo>
                <a:cubicBezTo>
                  <a:pt x="266" y="106"/>
                  <a:pt x="230" y="131"/>
                  <a:pt x="305" y="107"/>
                </a:cubicBezTo>
                <a:cubicBezTo>
                  <a:pt x="318" y="111"/>
                  <a:pt x="332" y="125"/>
                  <a:pt x="345" y="120"/>
                </a:cubicBezTo>
                <a:cubicBezTo>
                  <a:pt x="376" y="106"/>
                  <a:pt x="371" y="46"/>
                  <a:pt x="385" y="27"/>
                </a:cubicBezTo>
                <a:cubicBezTo>
                  <a:pt x="394" y="13"/>
                  <a:pt x="411" y="9"/>
                  <a:pt x="425" y="0"/>
                </a:cubicBezTo>
                <a:cubicBezTo>
                  <a:pt x="438" y="4"/>
                  <a:pt x="452" y="7"/>
                  <a:pt x="465" y="14"/>
                </a:cubicBezTo>
                <a:cubicBezTo>
                  <a:pt x="564" y="69"/>
                  <a:pt x="510" y="67"/>
                  <a:pt x="558" y="67"/>
                </a:cubicBezTo>
              </a:path>
            </a:pathLst>
          </a:custGeom>
          <a:solidFill>
            <a:srgbClr val="FF0C1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Freeform 18"/>
          <p:cNvSpPr>
            <a:spLocks noChangeArrowheads="1"/>
          </p:cNvSpPr>
          <p:nvPr/>
        </p:nvSpPr>
        <p:spPr bwMode="auto">
          <a:xfrm>
            <a:off x="5715000" y="3200400"/>
            <a:ext cx="1276350" cy="655638"/>
          </a:xfrm>
          <a:custGeom>
            <a:avLst/>
            <a:gdLst>
              <a:gd name="T0" fmla="*/ 1950600938 w 804"/>
              <a:gd name="T1" fmla="*/ 803931251 h 413"/>
              <a:gd name="T2" fmla="*/ 1378526263 w 804"/>
              <a:gd name="T3" fmla="*/ 400705943 h 413"/>
              <a:gd name="T4" fmla="*/ 1176913763 w 804"/>
              <a:gd name="T5" fmla="*/ 267136766 h 413"/>
              <a:gd name="T6" fmla="*/ 975301263 w 804"/>
              <a:gd name="T7" fmla="*/ 199093289 h 413"/>
              <a:gd name="T8" fmla="*/ 874495013 w 804"/>
              <a:gd name="T9" fmla="*/ 131048225 h 413"/>
              <a:gd name="T10" fmla="*/ 740925938 w 804"/>
              <a:gd name="T11" fmla="*/ 65524112 h 413"/>
              <a:gd name="T12" fmla="*/ 572076263 w 804"/>
              <a:gd name="T13" fmla="*/ 231854552 h 413"/>
              <a:gd name="T14" fmla="*/ 504031250 w 804"/>
              <a:gd name="T15" fmla="*/ 131048225 h 413"/>
              <a:gd name="T16" fmla="*/ 403225000 w 804"/>
              <a:gd name="T17" fmla="*/ 332660879 h 413"/>
              <a:gd name="T18" fmla="*/ 136088438 w 804"/>
              <a:gd name="T19" fmla="*/ 332660879 h 413"/>
              <a:gd name="T20" fmla="*/ 201612500 w 804"/>
              <a:gd name="T21" fmla="*/ 433467206 h 413"/>
              <a:gd name="T22" fmla="*/ 236894688 w 804"/>
              <a:gd name="T23" fmla="*/ 534273532 h 413"/>
              <a:gd name="T24" fmla="*/ 0 w 804"/>
              <a:gd name="T25" fmla="*/ 703124924 h 413"/>
              <a:gd name="T26" fmla="*/ 88206263 w 804"/>
              <a:gd name="T27" fmla="*/ 1005543904 h 413"/>
              <a:gd name="T28" fmla="*/ 35282188 w 804"/>
              <a:gd name="T29" fmla="*/ 904737577 h 413"/>
              <a:gd name="T30" fmla="*/ 201612500 w 804"/>
              <a:gd name="T31" fmla="*/ 771168401 h 413"/>
              <a:gd name="T32" fmla="*/ 572076263 w 804"/>
              <a:gd name="T33" fmla="*/ 501512270 h 413"/>
              <a:gd name="T34" fmla="*/ 975301263 w 804"/>
              <a:gd name="T35" fmla="*/ 433467206 h 413"/>
              <a:gd name="T36" fmla="*/ 1297881263 w 804"/>
              <a:gd name="T37" fmla="*/ 642641128 h 413"/>
              <a:gd name="T38" fmla="*/ 1446569688 w 804"/>
              <a:gd name="T39" fmla="*/ 635079859 h 413"/>
              <a:gd name="T40" fmla="*/ 1648182188 w 804"/>
              <a:gd name="T41" fmla="*/ 703124924 h 413"/>
              <a:gd name="T42" fmla="*/ 1915318750 w 804"/>
              <a:gd name="T43" fmla="*/ 937498840 h 413"/>
              <a:gd name="T44" fmla="*/ 2016125000 w 804"/>
              <a:gd name="T45" fmla="*/ 871974727 h 413"/>
              <a:gd name="T46" fmla="*/ 1950600938 w 804"/>
              <a:gd name="T47" fmla="*/ 803931251 h 4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04" h="413">
                <a:moveTo>
                  <a:pt x="774" y="319"/>
                </a:moveTo>
                <a:cubicBezTo>
                  <a:pt x="729" y="253"/>
                  <a:pt x="626" y="184"/>
                  <a:pt x="547" y="159"/>
                </a:cubicBezTo>
                <a:cubicBezTo>
                  <a:pt x="520" y="141"/>
                  <a:pt x="497" y="116"/>
                  <a:pt x="467" y="106"/>
                </a:cubicBezTo>
                <a:cubicBezTo>
                  <a:pt x="440" y="97"/>
                  <a:pt x="387" y="79"/>
                  <a:pt x="387" y="79"/>
                </a:cubicBezTo>
                <a:cubicBezTo>
                  <a:pt x="373" y="70"/>
                  <a:pt x="356" y="64"/>
                  <a:pt x="347" y="52"/>
                </a:cubicBezTo>
                <a:cubicBezTo>
                  <a:pt x="310" y="5"/>
                  <a:pt x="366" y="0"/>
                  <a:pt x="294" y="26"/>
                </a:cubicBezTo>
                <a:cubicBezTo>
                  <a:pt x="262" y="119"/>
                  <a:pt x="293" y="115"/>
                  <a:pt x="227" y="92"/>
                </a:cubicBezTo>
                <a:cubicBezTo>
                  <a:pt x="218" y="78"/>
                  <a:pt x="216" y="52"/>
                  <a:pt x="200" y="52"/>
                </a:cubicBezTo>
                <a:cubicBezTo>
                  <a:pt x="184" y="52"/>
                  <a:pt x="163" y="123"/>
                  <a:pt x="160" y="132"/>
                </a:cubicBezTo>
                <a:cubicBezTo>
                  <a:pt x="144" y="128"/>
                  <a:pt x="69" y="101"/>
                  <a:pt x="54" y="132"/>
                </a:cubicBezTo>
                <a:cubicBezTo>
                  <a:pt x="46" y="146"/>
                  <a:pt x="72" y="157"/>
                  <a:pt x="80" y="172"/>
                </a:cubicBezTo>
                <a:cubicBezTo>
                  <a:pt x="86" y="184"/>
                  <a:pt x="89" y="198"/>
                  <a:pt x="94" y="212"/>
                </a:cubicBezTo>
                <a:cubicBezTo>
                  <a:pt x="51" y="227"/>
                  <a:pt x="21" y="237"/>
                  <a:pt x="0" y="279"/>
                </a:cubicBezTo>
                <a:cubicBezTo>
                  <a:pt x="11" y="319"/>
                  <a:pt x="27" y="357"/>
                  <a:pt x="35" y="399"/>
                </a:cubicBezTo>
                <a:cubicBezTo>
                  <a:pt x="37" y="413"/>
                  <a:pt x="13" y="374"/>
                  <a:pt x="14" y="359"/>
                </a:cubicBezTo>
                <a:cubicBezTo>
                  <a:pt x="16" y="317"/>
                  <a:pt x="52" y="315"/>
                  <a:pt x="80" y="306"/>
                </a:cubicBezTo>
                <a:cubicBezTo>
                  <a:pt x="117" y="250"/>
                  <a:pt x="164" y="219"/>
                  <a:pt x="227" y="199"/>
                </a:cubicBezTo>
                <a:cubicBezTo>
                  <a:pt x="300" y="149"/>
                  <a:pt x="250" y="172"/>
                  <a:pt x="387" y="172"/>
                </a:cubicBezTo>
                <a:lnTo>
                  <a:pt x="515" y="255"/>
                </a:lnTo>
                <a:cubicBezTo>
                  <a:pt x="534" y="254"/>
                  <a:pt x="554" y="248"/>
                  <a:pt x="574" y="252"/>
                </a:cubicBezTo>
                <a:cubicBezTo>
                  <a:pt x="601" y="256"/>
                  <a:pt x="654" y="279"/>
                  <a:pt x="654" y="279"/>
                </a:cubicBezTo>
                <a:cubicBezTo>
                  <a:pt x="697" y="308"/>
                  <a:pt x="715" y="343"/>
                  <a:pt x="760" y="372"/>
                </a:cubicBezTo>
                <a:cubicBezTo>
                  <a:pt x="773" y="363"/>
                  <a:pt x="796" y="361"/>
                  <a:pt x="800" y="346"/>
                </a:cubicBezTo>
                <a:cubicBezTo>
                  <a:pt x="804" y="324"/>
                  <a:pt x="667" y="212"/>
                  <a:pt x="774" y="319"/>
                </a:cubicBezTo>
                <a:close/>
              </a:path>
            </a:pathLst>
          </a:custGeom>
          <a:solidFill>
            <a:srgbClr val="FF343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Freeform 19"/>
          <p:cNvSpPr>
            <a:spLocks noChangeArrowheads="1"/>
          </p:cNvSpPr>
          <p:nvPr/>
        </p:nvSpPr>
        <p:spPr bwMode="auto">
          <a:xfrm rot="-1920000">
            <a:off x="5789613" y="3506788"/>
            <a:ext cx="1276350" cy="655637"/>
          </a:xfrm>
          <a:custGeom>
            <a:avLst/>
            <a:gdLst>
              <a:gd name="T0" fmla="*/ 1950600938 w 804"/>
              <a:gd name="T1" fmla="*/ 803928437 h 413"/>
              <a:gd name="T2" fmla="*/ 1378526263 w 804"/>
              <a:gd name="T3" fmla="*/ 400703744 h 413"/>
              <a:gd name="T4" fmla="*/ 1176913763 w 804"/>
              <a:gd name="T5" fmla="*/ 267136359 h 413"/>
              <a:gd name="T6" fmla="*/ 975301263 w 804"/>
              <a:gd name="T7" fmla="*/ 199091398 h 413"/>
              <a:gd name="T8" fmla="*/ 874495013 w 804"/>
              <a:gd name="T9" fmla="*/ 131048025 h 413"/>
              <a:gd name="T10" fmla="*/ 740925938 w 804"/>
              <a:gd name="T11" fmla="*/ 65524013 h 413"/>
              <a:gd name="T12" fmla="*/ 572076263 w 804"/>
              <a:gd name="T13" fmla="*/ 231854198 h 413"/>
              <a:gd name="T14" fmla="*/ 504031250 w 804"/>
              <a:gd name="T15" fmla="*/ 131048025 h 413"/>
              <a:gd name="T16" fmla="*/ 403225000 w 804"/>
              <a:gd name="T17" fmla="*/ 332660371 h 413"/>
              <a:gd name="T18" fmla="*/ 136088438 w 804"/>
              <a:gd name="T19" fmla="*/ 332660371 h 413"/>
              <a:gd name="T20" fmla="*/ 201612500 w 804"/>
              <a:gd name="T21" fmla="*/ 433466544 h 413"/>
              <a:gd name="T22" fmla="*/ 236894688 w 804"/>
              <a:gd name="T23" fmla="*/ 534272718 h 413"/>
              <a:gd name="T24" fmla="*/ 0 w 804"/>
              <a:gd name="T25" fmla="*/ 703122264 h 413"/>
              <a:gd name="T26" fmla="*/ 88206263 w 804"/>
              <a:gd name="T27" fmla="*/ 1005540783 h 413"/>
              <a:gd name="T28" fmla="*/ 35282188 w 804"/>
              <a:gd name="T29" fmla="*/ 904734610 h 413"/>
              <a:gd name="T30" fmla="*/ 201612500 w 804"/>
              <a:gd name="T31" fmla="*/ 771167224 h 413"/>
              <a:gd name="T32" fmla="*/ 572076263 w 804"/>
              <a:gd name="T33" fmla="*/ 501509918 h 413"/>
              <a:gd name="T34" fmla="*/ 975301263 w 804"/>
              <a:gd name="T35" fmla="*/ 433466544 h 413"/>
              <a:gd name="T36" fmla="*/ 1297881263 w 804"/>
              <a:gd name="T37" fmla="*/ 642638560 h 413"/>
              <a:gd name="T38" fmla="*/ 1446569688 w 804"/>
              <a:gd name="T39" fmla="*/ 635078891 h 413"/>
              <a:gd name="T40" fmla="*/ 1648182188 w 804"/>
              <a:gd name="T41" fmla="*/ 703122264 h 413"/>
              <a:gd name="T42" fmla="*/ 1915318750 w 804"/>
              <a:gd name="T43" fmla="*/ 937497410 h 413"/>
              <a:gd name="T44" fmla="*/ 2016125000 w 804"/>
              <a:gd name="T45" fmla="*/ 871973398 h 413"/>
              <a:gd name="T46" fmla="*/ 1950600938 w 804"/>
              <a:gd name="T47" fmla="*/ 803928437 h 4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04" h="413">
                <a:moveTo>
                  <a:pt x="774" y="319"/>
                </a:moveTo>
                <a:cubicBezTo>
                  <a:pt x="729" y="253"/>
                  <a:pt x="626" y="184"/>
                  <a:pt x="547" y="159"/>
                </a:cubicBezTo>
                <a:cubicBezTo>
                  <a:pt x="520" y="141"/>
                  <a:pt x="497" y="116"/>
                  <a:pt x="467" y="106"/>
                </a:cubicBezTo>
                <a:cubicBezTo>
                  <a:pt x="440" y="97"/>
                  <a:pt x="387" y="79"/>
                  <a:pt x="387" y="79"/>
                </a:cubicBezTo>
                <a:cubicBezTo>
                  <a:pt x="373" y="70"/>
                  <a:pt x="356" y="64"/>
                  <a:pt x="347" y="52"/>
                </a:cubicBezTo>
                <a:cubicBezTo>
                  <a:pt x="310" y="5"/>
                  <a:pt x="366" y="0"/>
                  <a:pt x="294" y="26"/>
                </a:cubicBezTo>
                <a:cubicBezTo>
                  <a:pt x="262" y="119"/>
                  <a:pt x="293" y="115"/>
                  <a:pt x="227" y="92"/>
                </a:cubicBezTo>
                <a:cubicBezTo>
                  <a:pt x="218" y="78"/>
                  <a:pt x="216" y="52"/>
                  <a:pt x="200" y="52"/>
                </a:cubicBezTo>
                <a:cubicBezTo>
                  <a:pt x="184" y="52"/>
                  <a:pt x="163" y="123"/>
                  <a:pt x="160" y="132"/>
                </a:cubicBezTo>
                <a:cubicBezTo>
                  <a:pt x="144" y="128"/>
                  <a:pt x="69" y="101"/>
                  <a:pt x="54" y="132"/>
                </a:cubicBezTo>
                <a:cubicBezTo>
                  <a:pt x="46" y="146"/>
                  <a:pt x="72" y="157"/>
                  <a:pt x="80" y="172"/>
                </a:cubicBezTo>
                <a:cubicBezTo>
                  <a:pt x="86" y="184"/>
                  <a:pt x="89" y="198"/>
                  <a:pt x="94" y="212"/>
                </a:cubicBezTo>
                <a:cubicBezTo>
                  <a:pt x="51" y="227"/>
                  <a:pt x="21" y="237"/>
                  <a:pt x="0" y="279"/>
                </a:cubicBezTo>
                <a:cubicBezTo>
                  <a:pt x="11" y="319"/>
                  <a:pt x="27" y="357"/>
                  <a:pt x="35" y="399"/>
                </a:cubicBezTo>
                <a:cubicBezTo>
                  <a:pt x="37" y="413"/>
                  <a:pt x="13" y="374"/>
                  <a:pt x="14" y="359"/>
                </a:cubicBezTo>
                <a:cubicBezTo>
                  <a:pt x="16" y="317"/>
                  <a:pt x="52" y="315"/>
                  <a:pt x="80" y="306"/>
                </a:cubicBezTo>
                <a:cubicBezTo>
                  <a:pt x="117" y="250"/>
                  <a:pt x="164" y="219"/>
                  <a:pt x="227" y="199"/>
                </a:cubicBezTo>
                <a:cubicBezTo>
                  <a:pt x="300" y="149"/>
                  <a:pt x="250" y="172"/>
                  <a:pt x="387" y="172"/>
                </a:cubicBezTo>
                <a:lnTo>
                  <a:pt x="515" y="255"/>
                </a:lnTo>
                <a:cubicBezTo>
                  <a:pt x="534" y="254"/>
                  <a:pt x="554" y="248"/>
                  <a:pt x="574" y="252"/>
                </a:cubicBezTo>
                <a:cubicBezTo>
                  <a:pt x="601" y="256"/>
                  <a:pt x="654" y="279"/>
                  <a:pt x="654" y="279"/>
                </a:cubicBezTo>
                <a:cubicBezTo>
                  <a:pt x="697" y="308"/>
                  <a:pt x="715" y="343"/>
                  <a:pt x="760" y="372"/>
                </a:cubicBezTo>
                <a:cubicBezTo>
                  <a:pt x="773" y="363"/>
                  <a:pt x="796" y="361"/>
                  <a:pt x="800" y="346"/>
                </a:cubicBezTo>
                <a:cubicBezTo>
                  <a:pt x="804" y="324"/>
                  <a:pt x="667" y="212"/>
                  <a:pt x="774" y="319"/>
                </a:cubicBezTo>
                <a:close/>
              </a:path>
            </a:pathLst>
          </a:custGeom>
          <a:solidFill>
            <a:srgbClr val="FF343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Freeform 20"/>
          <p:cNvSpPr>
            <a:spLocks noChangeArrowheads="1"/>
          </p:cNvSpPr>
          <p:nvPr/>
        </p:nvSpPr>
        <p:spPr bwMode="auto">
          <a:xfrm rot="-4800000">
            <a:off x="5978525" y="2632075"/>
            <a:ext cx="895350" cy="1270000"/>
          </a:xfrm>
          <a:custGeom>
            <a:avLst/>
            <a:gdLst>
              <a:gd name="T0" fmla="*/ 128528763 w 564"/>
              <a:gd name="T1" fmla="*/ 1882557513 h 800"/>
              <a:gd name="T2" fmla="*/ 567035950 w 564"/>
              <a:gd name="T3" fmla="*/ 1277720013 h 800"/>
              <a:gd name="T4" fmla="*/ 733366263 w 564"/>
              <a:gd name="T5" fmla="*/ 672882513 h 800"/>
              <a:gd name="T6" fmla="*/ 801409688 w 564"/>
              <a:gd name="T7" fmla="*/ 471270013 h 800"/>
              <a:gd name="T8" fmla="*/ 982860938 w 564"/>
              <a:gd name="T9" fmla="*/ 390625013 h 800"/>
              <a:gd name="T10" fmla="*/ 1035785013 w 564"/>
              <a:gd name="T11" fmla="*/ 302418750 h 800"/>
              <a:gd name="T12" fmla="*/ 1406247188 w 564"/>
              <a:gd name="T13" fmla="*/ 35282188 h 800"/>
              <a:gd name="T14" fmla="*/ 1373485950 w 564"/>
              <a:gd name="T15" fmla="*/ 841732188 h 800"/>
              <a:gd name="T16" fmla="*/ 1305440938 w 564"/>
              <a:gd name="T17" fmla="*/ 942538438 h 800"/>
              <a:gd name="T18" fmla="*/ 1136591263 w 564"/>
              <a:gd name="T19" fmla="*/ 1244957188 h 800"/>
              <a:gd name="T20" fmla="*/ 599797188 w 564"/>
              <a:gd name="T21" fmla="*/ 1748988438 h 800"/>
              <a:gd name="T22" fmla="*/ 498990938 w 564"/>
              <a:gd name="T23" fmla="*/ 1814512500 h 800"/>
              <a:gd name="T24" fmla="*/ 398184688 w 564"/>
              <a:gd name="T25" fmla="*/ 1849794688 h 800"/>
              <a:gd name="T26" fmla="*/ 196572188 w 564"/>
              <a:gd name="T27" fmla="*/ 1983363763 h 800"/>
              <a:gd name="T28" fmla="*/ 163810950 w 564"/>
              <a:gd name="T29" fmla="*/ 1849794688 h 800"/>
              <a:gd name="T30" fmla="*/ 128528763 w 564"/>
              <a:gd name="T31" fmla="*/ 1748988438 h 800"/>
              <a:gd name="T32" fmla="*/ 196572188 w 564"/>
              <a:gd name="T33" fmla="*/ 1547375938 h 800"/>
              <a:gd name="T34" fmla="*/ 229335013 w 564"/>
              <a:gd name="T35" fmla="*/ 1446569688 h 800"/>
              <a:gd name="T36" fmla="*/ 264617200 w 564"/>
              <a:gd name="T37" fmla="*/ 942538438 h 800"/>
              <a:gd name="T38" fmla="*/ 466229700 w 564"/>
              <a:gd name="T39" fmla="*/ 1008062500 h 800"/>
              <a:gd name="T40" fmla="*/ 430947513 w 564"/>
              <a:gd name="T41" fmla="*/ 640119688 h 800"/>
              <a:gd name="T42" fmla="*/ 632560013 w 564"/>
              <a:gd name="T43" fmla="*/ 572076263 h 800"/>
              <a:gd name="T44" fmla="*/ 768648450 w 564"/>
              <a:gd name="T45" fmla="*/ 269657513 h 800"/>
              <a:gd name="T46" fmla="*/ 869454700 w 564"/>
              <a:gd name="T47" fmla="*/ 302418750 h 800"/>
              <a:gd name="T48" fmla="*/ 970260950 w 564"/>
              <a:gd name="T49" fmla="*/ 68045013 h 800"/>
              <a:gd name="T50" fmla="*/ 1071067200 w 564"/>
              <a:gd name="T51" fmla="*/ 0 h 800"/>
              <a:gd name="T52" fmla="*/ 1171873450 w 564"/>
              <a:gd name="T53" fmla="*/ 35282188 h 800"/>
              <a:gd name="T54" fmla="*/ 1406247188 w 564"/>
              <a:gd name="T55" fmla="*/ 168851263 h 8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64" h="800">
                <a:moveTo>
                  <a:pt x="51" y="747"/>
                </a:moveTo>
                <a:cubicBezTo>
                  <a:pt x="137" y="688"/>
                  <a:pt x="168" y="590"/>
                  <a:pt x="225" y="507"/>
                </a:cubicBezTo>
                <a:cubicBezTo>
                  <a:pt x="251" y="425"/>
                  <a:pt x="268" y="348"/>
                  <a:pt x="291" y="267"/>
                </a:cubicBezTo>
                <a:cubicBezTo>
                  <a:pt x="298" y="239"/>
                  <a:pt x="278" y="198"/>
                  <a:pt x="318" y="187"/>
                </a:cubicBezTo>
                <a:cubicBezTo>
                  <a:pt x="342" y="176"/>
                  <a:pt x="368" y="170"/>
                  <a:pt x="390" y="155"/>
                </a:cubicBezTo>
                <a:cubicBezTo>
                  <a:pt x="401" y="147"/>
                  <a:pt x="401" y="129"/>
                  <a:pt x="411" y="120"/>
                </a:cubicBezTo>
                <a:cubicBezTo>
                  <a:pt x="451" y="79"/>
                  <a:pt x="509" y="45"/>
                  <a:pt x="558" y="14"/>
                </a:cubicBezTo>
                <a:cubicBezTo>
                  <a:pt x="553" y="120"/>
                  <a:pt x="556" y="227"/>
                  <a:pt x="545" y="334"/>
                </a:cubicBezTo>
                <a:cubicBezTo>
                  <a:pt x="543" y="349"/>
                  <a:pt x="524" y="359"/>
                  <a:pt x="518" y="374"/>
                </a:cubicBezTo>
                <a:cubicBezTo>
                  <a:pt x="441" y="542"/>
                  <a:pt x="539" y="386"/>
                  <a:pt x="451" y="494"/>
                </a:cubicBezTo>
                <a:cubicBezTo>
                  <a:pt x="380" y="578"/>
                  <a:pt x="349" y="664"/>
                  <a:pt x="238" y="694"/>
                </a:cubicBezTo>
                <a:cubicBezTo>
                  <a:pt x="224" y="702"/>
                  <a:pt x="212" y="712"/>
                  <a:pt x="198" y="720"/>
                </a:cubicBezTo>
                <a:cubicBezTo>
                  <a:pt x="185" y="726"/>
                  <a:pt x="168" y="725"/>
                  <a:pt x="158" y="734"/>
                </a:cubicBezTo>
                <a:cubicBezTo>
                  <a:pt x="76" y="800"/>
                  <a:pt x="197" y="757"/>
                  <a:pt x="78" y="787"/>
                </a:cubicBezTo>
                <a:cubicBezTo>
                  <a:pt x="0" y="761"/>
                  <a:pt x="55" y="793"/>
                  <a:pt x="65" y="734"/>
                </a:cubicBezTo>
                <a:cubicBezTo>
                  <a:pt x="67" y="720"/>
                  <a:pt x="55" y="707"/>
                  <a:pt x="51" y="694"/>
                </a:cubicBezTo>
                <a:cubicBezTo>
                  <a:pt x="60" y="667"/>
                  <a:pt x="69" y="640"/>
                  <a:pt x="78" y="614"/>
                </a:cubicBezTo>
                <a:cubicBezTo>
                  <a:pt x="82" y="600"/>
                  <a:pt x="91" y="574"/>
                  <a:pt x="91" y="574"/>
                </a:cubicBezTo>
                <a:cubicBezTo>
                  <a:pt x="95" y="507"/>
                  <a:pt x="73" y="432"/>
                  <a:pt x="105" y="374"/>
                </a:cubicBezTo>
                <a:cubicBezTo>
                  <a:pt x="118" y="349"/>
                  <a:pt x="185" y="400"/>
                  <a:pt x="185" y="400"/>
                </a:cubicBezTo>
                <a:cubicBezTo>
                  <a:pt x="202" y="345"/>
                  <a:pt x="189" y="306"/>
                  <a:pt x="171" y="254"/>
                </a:cubicBezTo>
                <a:cubicBezTo>
                  <a:pt x="197" y="245"/>
                  <a:pt x="247" y="254"/>
                  <a:pt x="251" y="227"/>
                </a:cubicBezTo>
                <a:cubicBezTo>
                  <a:pt x="266" y="106"/>
                  <a:pt x="230" y="131"/>
                  <a:pt x="305" y="107"/>
                </a:cubicBezTo>
                <a:cubicBezTo>
                  <a:pt x="318" y="111"/>
                  <a:pt x="332" y="125"/>
                  <a:pt x="345" y="120"/>
                </a:cubicBezTo>
                <a:cubicBezTo>
                  <a:pt x="376" y="106"/>
                  <a:pt x="371" y="46"/>
                  <a:pt x="385" y="27"/>
                </a:cubicBezTo>
                <a:cubicBezTo>
                  <a:pt x="394" y="13"/>
                  <a:pt x="411" y="9"/>
                  <a:pt x="425" y="0"/>
                </a:cubicBezTo>
                <a:cubicBezTo>
                  <a:pt x="438" y="4"/>
                  <a:pt x="452" y="7"/>
                  <a:pt x="465" y="14"/>
                </a:cubicBezTo>
                <a:cubicBezTo>
                  <a:pt x="564" y="69"/>
                  <a:pt x="510" y="67"/>
                  <a:pt x="558" y="67"/>
                </a:cubicBezTo>
              </a:path>
            </a:pathLst>
          </a:custGeom>
          <a:solidFill>
            <a:srgbClr val="FF0C1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Freeform 21"/>
          <p:cNvSpPr>
            <a:spLocks noChangeArrowheads="1"/>
          </p:cNvSpPr>
          <p:nvPr/>
        </p:nvSpPr>
        <p:spPr bwMode="auto">
          <a:xfrm rot="1560000">
            <a:off x="7088188" y="3429000"/>
            <a:ext cx="1276350" cy="655638"/>
          </a:xfrm>
          <a:custGeom>
            <a:avLst/>
            <a:gdLst>
              <a:gd name="T0" fmla="*/ 1950600938 w 804"/>
              <a:gd name="T1" fmla="*/ 803931251 h 413"/>
              <a:gd name="T2" fmla="*/ 1378526263 w 804"/>
              <a:gd name="T3" fmla="*/ 400705943 h 413"/>
              <a:gd name="T4" fmla="*/ 1176913763 w 804"/>
              <a:gd name="T5" fmla="*/ 267136766 h 413"/>
              <a:gd name="T6" fmla="*/ 975301263 w 804"/>
              <a:gd name="T7" fmla="*/ 199093289 h 413"/>
              <a:gd name="T8" fmla="*/ 874495013 w 804"/>
              <a:gd name="T9" fmla="*/ 131048225 h 413"/>
              <a:gd name="T10" fmla="*/ 740925938 w 804"/>
              <a:gd name="T11" fmla="*/ 65524112 h 413"/>
              <a:gd name="T12" fmla="*/ 572076263 w 804"/>
              <a:gd name="T13" fmla="*/ 231854552 h 413"/>
              <a:gd name="T14" fmla="*/ 504031250 w 804"/>
              <a:gd name="T15" fmla="*/ 131048225 h 413"/>
              <a:gd name="T16" fmla="*/ 403225000 w 804"/>
              <a:gd name="T17" fmla="*/ 332660879 h 413"/>
              <a:gd name="T18" fmla="*/ 136088438 w 804"/>
              <a:gd name="T19" fmla="*/ 332660879 h 413"/>
              <a:gd name="T20" fmla="*/ 201612500 w 804"/>
              <a:gd name="T21" fmla="*/ 433467206 h 413"/>
              <a:gd name="T22" fmla="*/ 236894688 w 804"/>
              <a:gd name="T23" fmla="*/ 534273532 h 413"/>
              <a:gd name="T24" fmla="*/ 0 w 804"/>
              <a:gd name="T25" fmla="*/ 703124924 h 413"/>
              <a:gd name="T26" fmla="*/ 88206263 w 804"/>
              <a:gd name="T27" fmla="*/ 1005543904 h 413"/>
              <a:gd name="T28" fmla="*/ 35282188 w 804"/>
              <a:gd name="T29" fmla="*/ 904737577 h 413"/>
              <a:gd name="T30" fmla="*/ 201612500 w 804"/>
              <a:gd name="T31" fmla="*/ 771168401 h 413"/>
              <a:gd name="T32" fmla="*/ 572076263 w 804"/>
              <a:gd name="T33" fmla="*/ 501512270 h 413"/>
              <a:gd name="T34" fmla="*/ 975301263 w 804"/>
              <a:gd name="T35" fmla="*/ 433467206 h 413"/>
              <a:gd name="T36" fmla="*/ 1297881263 w 804"/>
              <a:gd name="T37" fmla="*/ 642641128 h 413"/>
              <a:gd name="T38" fmla="*/ 1446569688 w 804"/>
              <a:gd name="T39" fmla="*/ 635079859 h 413"/>
              <a:gd name="T40" fmla="*/ 1648182188 w 804"/>
              <a:gd name="T41" fmla="*/ 703124924 h 413"/>
              <a:gd name="T42" fmla="*/ 1915318750 w 804"/>
              <a:gd name="T43" fmla="*/ 937498840 h 413"/>
              <a:gd name="T44" fmla="*/ 2016125000 w 804"/>
              <a:gd name="T45" fmla="*/ 871974727 h 413"/>
              <a:gd name="T46" fmla="*/ 1950600938 w 804"/>
              <a:gd name="T47" fmla="*/ 803931251 h 41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04" h="413">
                <a:moveTo>
                  <a:pt x="774" y="319"/>
                </a:moveTo>
                <a:cubicBezTo>
                  <a:pt x="729" y="253"/>
                  <a:pt x="626" y="184"/>
                  <a:pt x="547" y="159"/>
                </a:cubicBezTo>
                <a:cubicBezTo>
                  <a:pt x="520" y="141"/>
                  <a:pt x="497" y="116"/>
                  <a:pt x="467" y="106"/>
                </a:cubicBezTo>
                <a:cubicBezTo>
                  <a:pt x="440" y="97"/>
                  <a:pt x="387" y="79"/>
                  <a:pt x="387" y="79"/>
                </a:cubicBezTo>
                <a:cubicBezTo>
                  <a:pt x="373" y="70"/>
                  <a:pt x="356" y="64"/>
                  <a:pt x="347" y="52"/>
                </a:cubicBezTo>
                <a:cubicBezTo>
                  <a:pt x="310" y="5"/>
                  <a:pt x="366" y="0"/>
                  <a:pt x="294" y="26"/>
                </a:cubicBezTo>
                <a:cubicBezTo>
                  <a:pt x="262" y="119"/>
                  <a:pt x="293" y="115"/>
                  <a:pt x="227" y="92"/>
                </a:cubicBezTo>
                <a:cubicBezTo>
                  <a:pt x="218" y="78"/>
                  <a:pt x="216" y="52"/>
                  <a:pt x="200" y="52"/>
                </a:cubicBezTo>
                <a:cubicBezTo>
                  <a:pt x="184" y="52"/>
                  <a:pt x="163" y="123"/>
                  <a:pt x="160" y="132"/>
                </a:cubicBezTo>
                <a:cubicBezTo>
                  <a:pt x="144" y="128"/>
                  <a:pt x="69" y="101"/>
                  <a:pt x="54" y="132"/>
                </a:cubicBezTo>
                <a:cubicBezTo>
                  <a:pt x="46" y="146"/>
                  <a:pt x="72" y="157"/>
                  <a:pt x="80" y="172"/>
                </a:cubicBezTo>
                <a:cubicBezTo>
                  <a:pt x="86" y="184"/>
                  <a:pt x="89" y="198"/>
                  <a:pt x="94" y="212"/>
                </a:cubicBezTo>
                <a:cubicBezTo>
                  <a:pt x="51" y="227"/>
                  <a:pt x="21" y="237"/>
                  <a:pt x="0" y="279"/>
                </a:cubicBezTo>
                <a:cubicBezTo>
                  <a:pt x="11" y="319"/>
                  <a:pt x="27" y="357"/>
                  <a:pt x="35" y="399"/>
                </a:cubicBezTo>
                <a:cubicBezTo>
                  <a:pt x="37" y="413"/>
                  <a:pt x="13" y="374"/>
                  <a:pt x="14" y="359"/>
                </a:cubicBezTo>
                <a:cubicBezTo>
                  <a:pt x="16" y="317"/>
                  <a:pt x="52" y="315"/>
                  <a:pt x="80" y="306"/>
                </a:cubicBezTo>
                <a:cubicBezTo>
                  <a:pt x="117" y="250"/>
                  <a:pt x="164" y="219"/>
                  <a:pt x="227" y="199"/>
                </a:cubicBezTo>
                <a:cubicBezTo>
                  <a:pt x="300" y="149"/>
                  <a:pt x="250" y="172"/>
                  <a:pt x="387" y="172"/>
                </a:cubicBezTo>
                <a:lnTo>
                  <a:pt x="515" y="255"/>
                </a:lnTo>
                <a:cubicBezTo>
                  <a:pt x="534" y="254"/>
                  <a:pt x="554" y="248"/>
                  <a:pt x="574" y="252"/>
                </a:cubicBezTo>
                <a:cubicBezTo>
                  <a:pt x="601" y="256"/>
                  <a:pt x="654" y="279"/>
                  <a:pt x="654" y="279"/>
                </a:cubicBezTo>
                <a:cubicBezTo>
                  <a:pt x="697" y="308"/>
                  <a:pt x="715" y="343"/>
                  <a:pt x="760" y="372"/>
                </a:cubicBezTo>
                <a:cubicBezTo>
                  <a:pt x="773" y="363"/>
                  <a:pt x="796" y="361"/>
                  <a:pt x="800" y="346"/>
                </a:cubicBezTo>
                <a:cubicBezTo>
                  <a:pt x="804" y="324"/>
                  <a:pt x="667" y="212"/>
                  <a:pt x="774" y="319"/>
                </a:cubicBezTo>
                <a:close/>
              </a:path>
            </a:pathLst>
          </a:custGeom>
          <a:solidFill>
            <a:srgbClr val="FF343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Freeform 22"/>
          <p:cNvSpPr>
            <a:spLocks noChangeArrowheads="1"/>
          </p:cNvSpPr>
          <p:nvPr/>
        </p:nvSpPr>
        <p:spPr bwMode="auto">
          <a:xfrm>
            <a:off x="7062788" y="3624263"/>
            <a:ext cx="1022350" cy="609600"/>
          </a:xfrm>
          <a:custGeom>
            <a:avLst/>
            <a:gdLst>
              <a:gd name="T0" fmla="*/ 45362813 w 644"/>
              <a:gd name="T1" fmla="*/ 93246575 h 384"/>
              <a:gd name="T2" fmla="*/ 211693125 w 644"/>
              <a:gd name="T3" fmla="*/ 262096250 h 384"/>
              <a:gd name="T4" fmla="*/ 347781563 w 644"/>
              <a:gd name="T5" fmla="*/ 428426563 h 384"/>
              <a:gd name="T6" fmla="*/ 448587813 w 644"/>
              <a:gd name="T7" fmla="*/ 496471575 h 384"/>
              <a:gd name="T8" fmla="*/ 650200313 w 644"/>
              <a:gd name="T9" fmla="*/ 665321250 h 384"/>
              <a:gd name="T10" fmla="*/ 917336875 w 644"/>
              <a:gd name="T11" fmla="*/ 730845313 h 384"/>
              <a:gd name="T12" fmla="*/ 1622980625 w 644"/>
              <a:gd name="T13" fmla="*/ 967740000 h 384"/>
              <a:gd name="T14" fmla="*/ 1522174375 w 644"/>
              <a:gd name="T15" fmla="*/ 597277825 h 384"/>
              <a:gd name="T16" fmla="*/ 1320561875 w 644"/>
              <a:gd name="T17" fmla="*/ 529232813 h 384"/>
              <a:gd name="T18" fmla="*/ 1219755625 w 644"/>
              <a:gd name="T19" fmla="*/ 496471575 h 384"/>
              <a:gd name="T20" fmla="*/ 952619063 w 644"/>
              <a:gd name="T21" fmla="*/ 161290000 h 384"/>
              <a:gd name="T22" fmla="*/ 146169063 w 644"/>
              <a:gd name="T23" fmla="*/ 93246575 h 384"/>
              <a:gd name="T24" fmla="*/ 45362813 w 644"/>
              <a:gd name="T25" fmla="*/ 93246575 h 38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44" h="384">
                <a:moveTo>
                  <a:pt x="18" y="37"/>
                </a:moveTo>
                <a:cubicBezTo>
                  <a:pt x="82" y="136"/>
                  <a:pt x="0" y="21"/>
                  <a:pt x="84" y="104"/>
                </a:cubicBezTo>
                <a:cubicBezTo>
                  <a:pt x="104" y="123"/>
                  <a:pt x="117" y="150"/>
                  <a:pt x="138" y="170"/>
                </a:cubicBezTo>
                <a:cubicBezTo>
                  <a:pt x="149" y="181"/>
                  <a:pt x="165" y="186"/>
                  <a:pt x="178" y="197"/>
                </a:cubicBezTo>
                <a:cubicBezTo>
                  <a:pt x="205" y="219"/>
                  <a:pt x="222" y="250"/>
                  <a:pt x="258" y="264"/>
                </a:cubicBezTo>
                <a:cubicBezTo>
                  <a:pt x="292" y="276"/>
                  <a:pt x="329" y="278"/>
                  <a:pt x="364" y="290"/>
                </a:cubicBezTo>
                <a:cubicBezTo>
                  <a:pt x="440" y="341"/>
                  <a:pt x="554" y="352"/>
                  <a:pt x="644" y="384"/>
                </a:cubicBezTo>
                <a:cubicBezTo>
                  <a:pt x="640" y="367"/>
                  <a:pt x="619" y="242"/>
                  <a:pt x="604" y="237"/>
                </a:cubicBezTo>
                <a:cubicBezTo>
                  <a:pt x="577" y="228"/>
                  <a:pt x="550" y="218"/>
                  <a:pt x="524" y="210"/>
                </a:cubicBezTo>
                <a:cubicBezTo>
                  <a:pt x="510" y="205"/>
                  <a:pt x="484" y="197"/>
                  <a:pt x="484" y="197"/>
                </a:cubicBezTo>
                <a:cubicBezTo>
                  <a:pt x="460" y="125"/>
                  <a:pt x="448" y="86"/>
                  <a:pt x="378" y="64"/>
                </a:cubicBezTo>
                <a:cubicBezTo>
                  <a:pt x="283" y="0"/>
                  <a:pt x="164" y="26"/>
                  <a:pt x="58" y="37"/>
                </a:cubicBezTo>
                <a:cubicBezTo>
                  <a:pt x="13" y="51"/>
                  <a:pt x="18" y="64"/>
                  <a:pt x="18" y="37"/>
                </a:cubicBezTo>
                <a:close/>
              </a:path>
            </a:pathLst>
          </a:custGeom>
          <a:solidFill>
            <a:srgbClr val="FF0C1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8" name="Freeform 23"/>
          <p:cNvSpPr>
            <a:spLocks noChangeArrowheads="1"/>
          </p:cNvSpPr>
          <p:nvPr/>
        </p:nvSpPr>
        <p:spPr bwMode="auto">
          <a:xfrm>
            <a:off x="7010400" y="4191000"/>
            <a:ext cx="254000" cy="542925"/>
          </a:xfrm>
          <a:custGeom>
            <a:avLst/>
            <a:gdLst>
              <a:gd name="T0" fmla="*/ 236894688 w 160"/>
              <a:gd name="T1" fmla="*/ 793850013 h 342"/>
              <a:gd name="T2" fmla="*/ 68045013 w 160"/>
              <a:gd name="T3" fmla="*/ 55443438 h 342"/>
              <a:gd name="T4" fmla="*/ 168851263 w 160"/>
              <a:gd name="T5" fmla="*/ 22682200 h 342"/>
              <a:gd name="T6" fmla="*/ 370463763 w 160"/>
              <a:gd name="T7" fmla="*/ 425907200 h 342"/>
              <a:gd name="T8" fmla="*/ 403225000 w 160"/>
              <a:gd name="T9" fmla="*/ 526713450 h 342"/>
              <a:gd name="T10" fmla="*/ 370463763 w 160"/>
              <a:gd name="T11" fmla="*/ 761087188 h 342"/>
              <a:gd name="T12" fmla="*/ 302418750 w 160"/>
              <a:gd name="T13" fmla="*/ 861893438 h 342"/>
              <a:gd name="T14" fmla="*/ 201612500 w 160"/>
              <a:gd name="T15" fmla="*/ 761087188 h 342"/>
              <a:gd name="T16" fmla="*/ 0 w 160"/>
              <a:gd name="T17" fmla="*/ 357862188 h 342"/>
              <a:gd name="T18" fmla="*/ 100806250 w 160"/>
              <a:gd name="T19" fmla="*/ 22682200 h 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" h="342">
                <a:moveTo>
                  <a:pt x="94" y="315"/>
                </a:moveTo>
                <a:cubicBezTo>
                  <a:pt x="79" y="219"/>
                  <a:pt x="56" y="114"/>
                  <a:pt x="27" y="22"/>
                </a:cubicBezTo>
                <a:cubicBezTo>
                  <a:pt x="40" y="17"/>
                  <a:pt x="55" y="0"/>
                  <a:pt x="67" y="9"/>
                </a:cubicBezTo>
                <a:cubicBezTo>
                  <a:pt x="111" y="40"/>
                  <a:pt x="131" y="121"/>
                  <a:pt x="147" y="169"/>
                </a:cubicBezTo>
                <a:cubicBezTo>
                  <a:pt x="151" y="182"/>
                  <a:pt x="160" y="209"/>
                  <a:pt x="160" y="209"/>
                </a:cubicBezTo>
                <a:cubicBezTo>
                  <a:pt x="155" y="240"/>
                  <a:pt x="156" y="272"/>
                  <a:pt x="147" y="302"/>
                </a:cubicBezTo>
                <a:cubicBezTo>
                  <a:pt x="142" y="317"/>
                  <a:pt x="136" y="342"/>
                  <a:pt x="120" y="342"/>
                </a:cubicBezTo>
                <a:cubicBezTo>
                  <a:pt x="101" y="342"/>
                  <a:pt x="93" y="315"/>
                  <a:pt x="80" y="302"/>
                </a:cubicBezTo>
                <a:cubicBezTo>
                  <a:pt x="60" y="243"/>
                  <a:pt x="20" y="200"/>
                  <a:pt x="0" y="142"/>
                </a:cubicBezTo>
                <a:cubicBezTo>
                  <a:pt x="13" y="91"/>
                  <a:pt x="40" y="60"/>
                  <a:pt x="40" y="9"/>
                </a:cubicBezTo>
              </a:path>
            </a:pathLst>
          </a:custGeom>
          <a:solidFill>
            <a:srgbClr val="5DA31E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Freeform 24"/>
          <p:cNvSpPr>
            <a:spLocks noChangeArrowheads="1"/>
          </p:cNvSpPr>
          <p:nvPr/>
        </p:nvSpPr>
        <p:spPr bwMode="auto">
          <a:xfrm rot="-2460000">
            <a:off x="6780213" y="4268788"/>
            <a:ext cx="254000" cy="542925"/>
          </a:xfrm>
          <a:custGeom>
            <a:avLst/>
            <a:gdLst>
              <a:gd name="T0" fmla="*/ 236894688 w 160"/>
              <a:gd name="T1" fmla="*/ 793850013 h 342"/>
              <a:gd name="T2" fmla="*/ 68045013 w 160"/>
              <a:gd name="T3" fmla="*/ 55443438 h 342"/>
              <a:gd name="T4" fmla="*/ 168851263 w 160"/>
              <a:gd name="T5" fmla="*/ 22682200 h 342"/>
              <a:gd name="T6" fmla="*/ 370463763 w 160"/>
              <a:gd name="T7" fmla="*/ 425907200 h 342"/>
              <a:gd name="T8" fmla="*/ 403225000 w 160"/>
              <a:gd name="T9" fmla="*/ 526713450 h 342"/>
              <a:gd name="T10" fmla="*/ 370463763 w 160"/>
              <a:gd name="T11" fmla="*/ 761087188 h 342"/>
              <a:gd name="T12" fmla="*/ 302418750 w 160"/>
              <a:gd name="T13" fmla="*/ 861893438 h 342"/>
              <a:gd name="T14" fmla="*/ 201612500 w 160"/>
              <a:gd name="T15" fmla="*/ 761087188 h 342"/>
              <a:gd name="T16" fmla="*/ 0 w 160"/>
              <a:gd name="T17" fmla="*/ 357862188 h 342"/>
              <a:gd name="T18" fmla="*/ 100806250 w 160"/>
              <a:gd name="T19" fmla="*/ 22682200 h 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" h="342">
                <a:moveTo>
                  <a:pt x="94" y="315"/>
                </a:moveTo>
                <a:cubicBezTo>
                  <a:pt x="79" y="219"/>
                  <a:pt x="56" y="114"/>
                  <a:pt x="27" y="22"/>
                </a:cubicBezTo>
                <a:cubicBezTo>
                  <a:pt x="40" y="17"/>
                  <a:pt x="55" y="0"/>
                  <a:pt x="67" y="9"/>
                </a:cubicBezTo>
                <a:cubicBezTo>
                  <a:pt x="111" y="40"/>
                  <a:pt x="131" y="121"/>
                  <a:pt x="147" y="169"/>
                </a:cubicBezTo>
                <a:cubicBezTo>
                  <a:pt x="151" y="182"/>
                  <a:pt x="160" y="209"/>
                  <a:pt x="160" y="209"/>
                </a:cubicBezTo>
                <a:cubicBezTo>
                  <a:pt x="155" y="240"/>
                  <a:pt x="156" y="272"/>
                  <a:pt x="147" y="302"/>
                </a:cubicBezTo>
                <a:cubicBezTo>
                  <a:pt x="142" y="317"/>
                  <a:pt x="136" y="342"/>
                  <a:pt x="120" y="342"/>
                </a:cubicBezTo>
                <a:cubicBezTo>
                  <a:pt x="101" y="342"/>
                  <a:pt x="93" y="315"/>
                  <a:pt x="80" y="302"/>
                </a:cubicBezTo>
                <a:cubicBezTo>
                  <a:pt x="60" y="243"/>
                  <a:pt x="20" y="200"/>
                  <a:pt x="0" y="142"/>
                </a:cubicBezTo>
                <a:cubicBezTo>
                  <a:pt x="13" y="91"/>
                  <a:pt x="40" y="60"/>
                  <a:pt x="40" y="9"/>
                </a:cubicBezTo>
              </a:path>
            </a:pathLst>
          </a:custGeom>
          <a:solidFill>
            <a:srgbClr val="5DA31E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0" name="Freeform 25"/>
          <p:cNvSpPr>
            <a:spLocks noChangeArrowheads="1"/>
          </p:cNvSpPr>
          <p:nvPr/>
        </p:nvSpPr>
        <p:spPr bwMode="auto">
          <a:xfrm rot="2940000">
            <a:off x="7307263" y="4198937"/>
            <a:ext cx="254000" cy="542925"/>
          </a:xfrm>
          <a:custGeom>
            <a:avLst/>
            <a:gdLst>
              <a:gd name="T0" fmla="*/ 236894688 w 160"/>
              <a:gd name="T1" fmla="*/ 793850013 h 342"/>
              <a:gd name="T2" fmla="*/ 68045013 w 160"/>
              <a:gd name="T3" fmla="*/ 55443438 h 342"/>
              <a:gd name="T4" fmla="*/ 168851263 w 160"/>
              <a:gd name="T5" fmla="*/ 22682200 h 342"/>
              <a:gd name="T6" fmla="*/ 370463763 w 160"/>
              <a:gd name="T7" fmla="*/ 425907200 h 342"/>
              <a:gd name="T8" fmla="*/ 403225000 w 160"/>
              <a:gd name="T9" fmla="*/ 526713450 h 342"/>
              <a:gd name="T10" fmla="*/ 370463763 w 160"/>
              <a:gd name="T11" fmla="*/ 761087188 h 342"/>
              <a:gd name="T12" fmla="*/ 302418750 w 160"/>
              <a:gd name="T13" fmla="*/ 861893438 h 342"/>
              <a:gd name="T14" fmla="*/ 201612500 w 160"/>
              <a:gd name="T15" fmla="*/ 761087188 h 342"/>
              <a:gd name="T16" fmla="*/ 0 w 160"/>
              <a:gd name="T17" fmla="*/ 357862188 h 342"/>
              <a:gd name="T18" fmla="*/ 100806250 w 160"/>
              <a:gd name="T19" fmla="*/ 22682200 h 3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" h="342">
                <a:moveTo>
                  <a:pt x="94" y="315"/>
                </a:moveTo>
                <a:cubicBezTo>
                  <a:pt x="79" y="219"/>
                  <a:pt x="56" y="114"/>
                  <a:pt x="27" y="22"/>
                </a:cubicBezTo>
                <a:cubicBezTo>
                  <a:pt x="40" y="17"/>
                  <a:pt x="55" y="0"/>
                  <a:pt x="67" y="9"/>
                </a:cubicBezTo>
                <a:cubicBezTo>
                  <a:pt x="111" y="40"/>
                  <a:pt x="131" y="121"/>
                  <a:pt x="147" y="169"/>
                </a:cubicBezTo>
                <a:cubicBezTo>
                  <a:pt x="151" y="182"/>
                  <a:pt x="160" y="209"/>
                  <a:pt x="160" y="209"/>
                </a:cubicBezTo>
                <a:cubicBezTo>
                  <a:pt x="155" y="240"/>
                  <a:pt x="156" y="272"/>
                  <a:pt x="147" y="302"/>
                </a:cubicBezTo>
                <a:cubicBezTo>
                  <a:pt x="142" y="317"/>
                  <a:pt x="136" y="342"/>
                  <a:pt x="120" y="342"/>
                </a:cubicBezTo>
                <a:cubicBezTo>
                  <a:pt x="101" y="342"/>
                  <a:pt x="93" y="315"/>
                  <a:pt x="80" y="302"/>
                </a:cubicBezTo>
                <a:cubicBezTo>
                  <a:pt x="60" y="243"/>
                  <a:pt x="20" y="200"/>
                  <a:pt x="0" y="142"/>
                </a:cubicBezTo>
                <a:cubicBezTo>
                  <a:pt x="13" y="91"/>
                  <a:pt x="40" y="60"/>
                  <a:pt x="40" y="9"/>
                </a:cubicBezTo>
              </a:path>
            </a:pathLst>
          </a:custGeom>
          <a:solidFill>
            <a:srgbClr val="5DA31E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Freeform 26"/>
          <p:cNvSpPr>
            <a:spLocks noChangeArrowheads="1"/>
          </p:cNvSpPr>
          <p:nvPr/>
        </p:nvSpPr>
        <p:spPr bwMode="auto">
          <a:xfrm rot="-1320000">
            <a:off x="6780213" y="2287588"/>
            <a:ext cx="895350" cy="1270000"/>
          </a:xfrm>
          <a:custGeom>
            <a:avLst/>
            <a:gdLst>
              <a:gd name="T0" fmla="*/ 128528763 w 564"/>
              <a:gd name="T1" fmla="*/ 1882557513 h 800"/>
              <a:gd name="T2" fmla="*/ 567035950 w 564"/>
              <a:gd name="T3" fmla="*/ 1277720013 h 800"/>
              <a:gd name="T4" fmla="*/ 733366263 w 564"/>
              <a:gd name="T5" fmla="*/ 672882513 h 800"/>
              <a:gd name="T6" fmla="*/ 801409688 w 564"/>
              <a:gd name="T7" fmla="*/ 471270013 h 800"/>
              <a:gd name="T8" fmla="*/ 982860938 w 564"/>
              <a:gd name="T9" fmla="*/ 390625013 h 800"/>
              <a:gd name="T10" fmla="*/ 1035785013 w 564"/>
              <a:gd name="T11" fmla="*/ 302418750 h 800"/>
              <a:gd name="T12" fmla="*/ 1406247188 w 564"/>
              <a:gd name="T13" fmla="*/ 35282188 h 800"/>
              <a:gd name="T14" fmla="*/ 1373485950 w 564"/>
              <a:gd name="T15" fmla="*/ 841732188 h 800"/>
              <a:gd name="T16" fmla="*/ 1305440938 w 564"/>
              <a:gd name="T17" fmla="*/ 942538438 h 800"/>
              <a:gd name="T18" fmla="*/ 1136591263 w 564"/>
              <a:gd name="T19" fmla="*/ 1244957188 h 800"/>
              <a:gd name="T20" fmla="*/ 599797188 w 564"/>
              <a:gd name="T21" fmla="*/ 1748988438 h 800"/>
              <a:gd name="T22" fmla="*/ 498990938 w 564"/>
              <a:gd name="T23" fmla="*/ 1814512500 h 800"/>
              <a:gd name="T24" fmla="*/ 398184688 w 564"/>
              <a:gd name="T25" fmla="*/ 1849794688 h 800"/>
              <a:gd name="T26" fmla="*/ 196572188 w 564"/>
              <a:gd name="T27" fmla="*/ 1983363763 h 800"/>
              <a:gd name="T28" fmla="*/ 163810950 w 564"/>
              <a:gd name="T29" fmla="*/ 1849794688 h 800"/>
              <a:gd name="T30" fmla="*/ 128528763 w 564"/>
              <a:gd name="T31" fmla="*/ 1748988438 h 800"/>
              <a:gd name="T32" fmla="*/ 196572188 w 564"/>
              <a:gd name="T33" fmla="*/ 1547375938 h 800"/>
              <a:gd name="T34" fmla="*/ 229335013 w 564"/>
              <a:gd name="T35" fmla="*/ 1446569688 h 800"/>
              <a:gd name="T36" fmla="*/ 264617200 w 564"/>
              <a:gd name="T37" fmla="*/ 942538438 h 800"/>
              <a:gd name="T38" fmla="*/ 466229700 w 564"/>
              <a:gd name="T39" fmla="*/ 1008062500 h 800"/>
              <a:gd name="T40" fmla="*/ 430947513 w 564"/>
              <a:gd name="T41" fmla="*/ 640119688 h 800"/>
              <a:gd name="T42" fmla="*/ 632560013 w 564"/>
              <a:gd name="T43" fmla="*/ 572076263 h 800"/>
              <a:gd name="T44" fmla="*/ 768648450 w 564"/>
              <a:gd name="T45" fmla="*/ 269657513 h 800"/>
              <a:gd name="T46" fmla="*/ 869454700 w 564"/>
              <a:gd name="T47" fmla="*/ 302418750 h 800"/>
              <a:gd name="T48" fmla="*/ 970260950 w 564"/>
              <a:gd name="T49" fmla="*/ 68045013 h 800"/>
              <a:gd name="T50" fmla="*/ 1071067200 w 564"/>
              <a:gd name="T51" fmla="*/ 0 h 800"/>
              <a:gd name="T52" fmla="*/ 1171873450 w 564"/>
              <a:gd name="T53" fmla="*/ 35282188 h 800"/>
              <a:gd name="T54" fmla="*/ 1406247188 w 564"/>
              <a:gd name="T55" fmla="*/ 168851263 h 8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64" h="800">
                <a:moveTo>
                  <a:pt x="51" y="747"/>
                </a:moveTo>
                <a:cubicBezTo>
                  <a:pt x="137" y="688"/>
                  <a:pt x="168" y="590"/>
                  <a:pt x="225" y="507"/>
                </a:cubicBezTo>
                <a:cubicBezTo>
                  <a:pt x="251" y="425"/>
                  <a:pt x="268" y="348"/>
                  <a:pt x="291" y="267"/>
                </a:cubicBezTo>
                <a:cubicBezTo>
                  <a:pt x="298" y="239"/>
                  <a:pt x="278" y="198"/>
                  <a:pt x="318" y="187"/>
                </a:cubicBezTo>
                <a:cubicBezTo>
                  <a:pt x="342" y="176"/>
                  <a:pt x="368" y="170"/>
                  <a:pt x="390" y="155"/>
                </a:cubicBezTo>
                <a:cubicBezTo>
                  <a:pt x="401" y="147"/>
                  <a:pt x="401" y="129"/>
                  <a:pt x="411" y="120"/>
                </a:cubicBezTo>
                <a:cubicBezTo>
                  <a:pt x="451" y="79"/>
                  <a:pt x="509" y="45"/>
                  <a:pt x="558" y="14"/>
                </a:cubicBezTo>
                <a:cubicBezTo>
                  <a:pt x="553" y="120"/>
                  <a:pt x="556" y="227"/>
                  <a:pt x="545" y="334"/>
                </a:cubicBezTo>
                <a:cubicBezTo>
                  <a:pt x="543" y="349"/>
                  <a:pt x="524" y="359"/>
                  <a:pt x="518" y="374"/>
                </a:cubicBezTo>
                <a:cubicBezTo>
                  <a:pt x="441" y="542"/>
                  <a:pt x="539" y="386"/>
                  <a:pt x="451" y="494"/>
                </a:cubicBezTo>
                <a:cubicBezTo>
                  <a:pt x="380" y="578"/>
                  <a:pt x="349" y="664"/>
                  <a:pt x="238" y="694"/>
                </a:cubicBezTo>
                <a:cubicBezTo>
                  <a:pt x="224" y="702"/>
                  <a:pt x="212" y="712"/>
                  <a:pt x="198" y="720"/>
                </a:cubicBezTo>
                <a:cubicBezTo>
                  <a:pt x="185" y="726"/>
                  <a:pt x="168" y="725"/>
                  <a:pt x="158" y="734"/>
                </a:cubicBezTo>
                <a:cubicBezTo>
                  <a:pt x="76" y="800"/>
                  <a:pt x="197" y="757"/>
                  <a:pt x="78" y="787"/>
                </a:cubicBezTo>
                <a:cubicBezTo>
                  <a:pt x="0" y="761"/>
                  <a:pt x="55" y="793"/>
                  <a:pt x="65" y="734"/>
                </a:cubicBezTo>
                <a:cubicBezTo>
                  <a:pt x="67" y="720"/>
                  <a:pt x="55" y="707"/>
                  <a:pt x="51" y="694"/>
                </a:cubicBezTo>
                <a:cubicBezTo>
                  <a:pt x="60" y="667"/>
                  <a:pt x="69" y="640"/>
                  <a:pt x="78" y="614"/>
                </a:cubicBezTo>
                <a:cubicBezTo>
                  <a:pt x="82" y="600"/>
                  <a:pt x="91" y="574"/>
                  <a:pt x="91" y="574"/>
                </a:cubicBezTo>
                <a:cubicBezTo>
                  <a:pt x="95" y="507"/>
                  <a:pt x="73" y="432"/>
                  <a:pt x="105" y="374"/>
                </a:cubicBezTo>
                <a:cubicBezTo>
                  <a:pt x="118" y="349"/>
                  <a:pt x="185" y="400"/>
                  <a:pt x="185" y="400"/>
                </a:cubicBezTo>
                <a:cubicBezTo>
                  <a:pt x="202" y="345"/>
                  <a:pt x="189" y="306"/>
                  <a:pt x="171" y="254"/>
                </a:cubicBezTo>
                <a:cubicBezTo>
                  <a:pt x="197" y="245"/>
                  <a:pt x="247" y="254"/>
                  <a:pt x="251" y="227"/>
                </a:cubicBezTo>
                <a:cubicBezTo>
                  <a:pt x="266" y="106"/>
                  <a:pt x="230" y="131"/>
                  <a:pt x="305" y="107"/>
                </a:cubicBezTo>
                <a:cubicBezTo>
                  <a:pt x="318" y="111"/>
                  <a:pt x="332" y="125"/>
                  <a:pt x="345" y="120"/>
                </a:cubicBezTo>
                <a:cubicBezTo>
                  <a:pt x="376" y="106"/>
                  <a:pt x="371" y="46"/>
                  <a:pt x="385" y="27"/>
                </a:cubicBezTo>
                <a:cubicBezTo>
                  <a:pt x="394" y="13"/>
                  <a:pt x="411" y="9"/>
                  <a:pt x="425" y="0"/>
                </a:cubicBezTo>
                <a:cubicBezTo>
                  <a:pt x="438" y="4"/>
                  <a:pt x="452" y="7"/>
                  <a:pt x="465" y="14"/>
                </a:cubicBezTo>
                <a:cubicBezTo>
                  <a:pt x="564" y="69"/>
                  <a:pt x="510" y="67"/>
                  <a:pt x="558" y="67"/>
                </a:cubicBezTo>
              </a:path>
            </a:pathLst>
          </a:custGeom>
          <a:solidFill>
            <a:srgbClr val="FF0C19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66182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 animBg="1"/>
      <p:bldP spid="123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Question #3: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 marL="341313" indent="-341313" eaLnBrk="1" hangingPunct="1"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Which of these is the source of energy 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               for photosynthesis?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	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	A	Gravity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	B	Electricity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	C	Magnetism</a:t>
            </a:r>
          </a:p>
          <a:p>
            <a:pPr marL="341313" indent="-341313" eaLnBrk="1" hangingPunct="1"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latin typeface="Times New Roman" charset="0"/>
                <a:ea typeface="SimSun" charset="0"/>
              </a:rPr>
              <a:t>		D	Sunlight</a:t>
            </a:r>
          </a:p>
        </p:txBody>
      </p:sp>
    </p:spTree>
    <p:extLst>
      <p:ext uri="{BB962C8B-B14F-4D97-AF65-F5344CB8AC3E}">
        <p14:creationId xmlns:p14="http://schemas.microsoft.com/office/powerpoint/2010/main" val="2489141625"/>
      </p:ext>
    </p:extLst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33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13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13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Times New Roman" charset="0"/>
                <a:ea typeface="SimSun" charset="0"/>
              </a:rPr>
              <a:t>Answer to #3: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48200" y="1676400"/>
            <a:ext cx="3810000" cy="5181600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b="1">
                <a:latin typeface="Times New Roman" charset="0"/>
                <a:ea typeface="SimSun" charset="0"/>
              </a:rPr>
              <a:t>Yes, sunlight  D.</a:t>
            </a:r>
          </a:p>
          <a:p>
            <a:pPr marL="341313" indent="-341313" eaLnBrk="1" hangingPunct="1"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>
              <a:latin typeface="Times New Roman" charset="0"/>
              <a:ea typeface="SimSun" charset="0"/>
            </a:endParaRPr>
          </a:p>
          <a:p>
            <a:pPr marL="341313" indent="-341313" eaLnBrk="1" hangingPunct="1">
              <a:spcBef>
                <a:spcPts val="700"/>
              </a:spcBef>
              <a:buFont typeface="Times New Roman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>
                <a:latin typeface="Times New Roman" charset="0"/>
                <a:ea typeface="SimSun" charset="0"/>
              </a:rPr>
              <a:t>Sunlight is the source of energy for plant photosynthesis.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412908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452352"/>
      </p:ext>
    </p:extLst>
  </p:cSld>
  <p:clrMapOvr>
    <a:masterClrMapping/>
  </p:clrMapOvr>
  <p:transition xmlns:p14="http://schemas.microsoft.com/office/powerpoint/2010/main">
    <p:strip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13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8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23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762000" y="609600"/>
            <a:ext cx="7696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dirty="0" smtClean="0">
                <a:solidFill>
                  <a:srgbClr val="FFFF66"/>
                </a:solidFill>
              </a:rPr>
              <a:t>What are some differences you see between the plant and animal cell?</a:t>
            </a:r>
          </a:p>
          <a:p>
            <a:pPr algn="ctr">
              <a:buClrTx/>
              <a:buFontTx/>
              <a:buNone/>
            </a:pPr>
            <a:r>
              <a:rPr lang="en-US" sz="4400" dirty="0" smtClean="0">
                <a:solidFill>
                  <a:srgbClr val="FFFF66"/>
                </a:solidFill>
              </a:rPr>
              <a:t>Write them down on a paper to hand in as you leave.</a:t>
            </a:r>
            <a:endParaRPr lang="en-US" sz="44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u="sng" dirty="0">
                <a:latin typeface="Arial" charset="0"/>
              </a:rPr>
              <a:t>CELL MEMBRANE</a:t>
            </a:r>
            <a:r>
              <a:rPr lang="en-US" dirty="0">
                <a:latin typeface="Arial" charset="0"/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4876800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Outer covering,  </a:t>
            </a:r>
            <a:r>
              <a:rPr lang="en-US" sz="2400" u="sng" dirty="0">
                <a:latin typeface="Arial" charset="0"/>
              </a:rPr>
              <a:t>protective layer</a:t>
            </a:r>
            <a:r>
              <a:rPr lang="en-US" sz="2400" dirty="0">
                <a:latin typeface="Arial" charset="0"/>
              </a:rPr>
              <a:t> around </a:t>
            </a:r>
            <a:r>
              <a:rPr lang="en-US" sz="2400" b="1" u="sng" dirty="0">
                <a:latin typeface="Arial" charset="0"/>
              </a:rPr>
              <a:t>ALL</a:t>
            </a:r>
            <a:r>
              <a:rPr lang="en-US" sz="2400" dirty="0">
                <a:latin typeface="Arial" charset="0"/>
              </a:rPr>
              <a:t> cells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For cells with cell </a:t>
            </a:r>
            <a:r>
              <a:rPr lang="en-US" sz="2400" dirty="0" err="1">
                <a:latin typeface="Arial" charset="0"/>
              </a:rPr>
              <a:t>walls,the</a:t>
            </a:r>
            <a:r>
              <a:rPr lang="en-US" sz="2400" dirty="0">
                <a:latin typeface="Arial" charset="0"/>
              </a:rPr>
              <a:t> cell membrane is </a:t>
            </a:r>
            <a:r>
              <a:rPr lang="en-US" sz="2400" u="sng" dirty="0">
                <a:latin typeface="Arial" charset="0"/>
              </a:rPr>
              <a:t>inside the cell wall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Allows </a:t>
            </a:r>
            <a:r>
              <a:rPr lang="en-US" sz="2400" u="sng" dirty="0" smtClean="0">
                <a:solidFill>
                  <a:srgbClr val="FFFF00"/>
                </a:solidFill>
                <a:latin typeface="Arial" charset="0"/>
              </a:rPr>
              <a:t>food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dirty="0" smtClean="0">
                <a:latin typeface="Arial" charset="0"/>
              </a:rPr>
              <a:t>and </a:t>
            </a:r>
            <a:r>
              <a:rPr lang="en-US" sz="2400" u="sng" dirty="0" smtClean="0">
                <a:solidFill>
                  <a:srgbClr val="FFFF00"/>
                </a:solidFill>
                <a:latin typeface="Arial" charset="0"/>
              </a:rPr>
              <a:t>air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>
                <a:latin typeface="Arial" charset="0"/>
              </a:rPr>
              <a:t>into the cell &amp; </a:t>
            </a:r>
            <a:r>
              <a:rPr lang="en-US" sz="2400" u="sng" dirty="0">
                <a:latin typeface="Arial" charset="0"/>
              </a:rPr>
              <a:t>waste</a:t>
            </a:r>
            <a:r>
              <a:rPr lang="en-US" sz="2400" dirty="0">
                <a:latin typeface="Arial" charset="0"/>
              </a:rPr>
              <a:t> products out of the cell.</a:t>
            </a:r>
          </a:p>
        </p:txBody>
      </p:sp>
      <p:pic>
        <p:nvPicPr>
          <p:cNvPr id="13322" name="Picture 10" descr="cytoplasm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514600"/>
            <a:ext cx="29718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63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difftypesofcell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35337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dirty="0" smtClean="0">
                <a:latin typeface="Arial" charset="0"/>
              </a:rPr>
              <a:t>Cell Jobs</a:t>
            </a:r>
            <a:endParaRPr lang="en-US" b="0" u="sng" dirty="0">
              <a:latin typeface="Arial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4114800" cy="372427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 Turn to page 6 to take notes.</a:t>
            </a:r>
            <a:endParaRPr lang="en-US" dirty="0">
              <a:latin typeface="Arial" charset="0"/>
            </a:endParaRPr>
          </a:p>
        </p:txBody>
      </p:sp>
      <p:pic>
        <p:nvPicPr>
          <p:cNvPr id="5125" name="Picture 5" descr="sup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21431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91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971800"/>
            <a:ext cx="8229600" cy="28956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Provides 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structure </a:t>
            </a:r>
            <a:r>
              <a:rPr lang="en-US" dirty="0" smtClean="0">
                <a:latin typeface="Arial" charset="0"/>
              </a:rPr>
              <a:t>and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Arial" charset="0"/>
              </a:rPr>
              <a:t>p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rotection </a:t>
            </a:r>
            <a:r>
              <a:rPr lang="en-US" dirty="0" smtClean="0">
                <a:latin typeface="Arial" charset="0"/>
              </a:rPr>
              <a:t>for the plant,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Algae, fungi and bacteria</a:t>
            </a: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is made of </a:t>
            </a:r>
            <a:r>
              <a:rPr lang="en-US" u="sng" dirty="0">
                <a:latin typeface="Arial" charset="0"/>
              </a:rPr>
              <a:t>cellulose</a:t>
            </a:r>
          </a:p>
          <a:p>
            <a:pPr eaLnBrk="1" hangingPunct="1"/>
            <a:r>
              <a:rPr lang="en-US" dirty="0">
                <a:latin typeface="Arial" charset="0"/>
              </a:rPr>
              <a:t>A cell wall is found in </a:t>
            </a:r>
            <a:r>
              <a:rPr lang="en-US" u="sng" dirty="0">
                <a:latin typeface="Arial" charset="0"/>
              </a:rPr>
              <a:t>plants</a:t>
            </a:r>
            <a:r>
              <a:rPr lang="en-US" dirty="0">
                <a:latin typeface="Arial" charset="0"/>
              </a:rPr>
              <a:t>, </a:t>
            </a:r>
            <a:r>
              <a:rPr lang="en-US" u="sng" dirty="0">
                <a:latin typeface="Arial" charset="0"/>
              </a:rPr>
              <a:t>algae</a:t>
            </a:r>
            <a:r>
              <a:rPr lang="en-US" dirty="0">
                <a:latin typeface="Arial" charset="0"/>
              </a:rPr>
              <a:t>, </a:t>
            </a:r>
            <a:r>
              <a:rPr lang="en-US" u="sng" dirty="0">
                <a:latin typeface="Arial" charset="0"/>
              </a:rPr>
              <a:t>fungi</a:t>
            </a:r>
            <a:r>
              <a:rPr lang="en-US" dirty="0">
                <a:latin typeface="Arial" charset="0"/>
              </a:rPr>
              <a:t>, &amp; most </a:t>
            </a:r>
            <a:r>
              <a:rPr lang="en-US" u="sng" dirty="0">
                <a:latin typeface="Arial" charset="0"/>
              </a:rPr>
              <a:t>bacteria</a:t>
            </a:r>
            <a:r>
              <a:rPr lang="en-US" dirty="0">
                <a:latin typeface="Arial" charset="0"/>
              </a:rPr>
              <a:t>.</a:t>
            </a:r>
          </a:p>
          <a:p>
            <a:pPr eaLnBrk="1" hangingPunct="1"/>
            <a:endParaRPr lang="en-US" u="sng" dirty="0">
              <a:latin typeface="Arial" charset="0"/>
            </a:endParaRPr>
          </a:p>
        </p:txBody>
      </p:sp>
      <p:sp>
        <p:nvSpPr>
          <p:cNvPr id="12293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u="sng" dirty="0">
                <a:solidFill>
                  <a:schemeClr val="tx1"/>
                </a:solidFill>
                <a:latin typeface="Arial" charset="0"/>
              </a:rPr>
              <a:t>CELL WALL</a:t>
            </a:r>
          </a:p>
        </p:txBody>
      </p:sp>
      <p:pic>
        <p:nvPicPr>
          <p:cNvPr id="8196" name="Picture 7" descr="cell wall#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9622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1493838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73843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15716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2800"/>
            <a:ext cx="1677988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905000" y="0"/>
            <a:ext cx="3733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219200" y="2895600"/>
            <a:ext cx="464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133600" y="1371601"/>
            <a:ext cx="4648200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8000" dirty="0" smtClean="0"/>
              <a:t>Do cells make up plants?</a:t>
            </a:r>
            <a:endParaRPr lang="en-US" sz="8000" dirty="0"/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Chloroplasts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Used in </a:t>
            </a:r>
            <a:r>
              <a:rPr lang="en-US" sz="3600" dirty="0" smtClean="0">
                <a:solidFill>
                  <a:srgbClr val="FFFF00"/>
                </a:solidFill>
              </a:rPr>
              <a:t>photosynthesis</a:t>
            </a:r>
            <a:r>
              <a:rPr lang="en-US" sz="3600" dirty="0" smtClean="0"/>
              <a:t> to harness the energy of the sunlight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377" y="3429000"/>
            <a:ext cx="395584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37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u="sng">
                <a:latin typeface="Arial" charset="0"/>
              </a:rPr>
              <a:t>CELL MEMBRANE</a:t>
            </a:r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4876800" cy="4114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</a:rPr>
              <a:t>Outer covering,  </a:t>
            </a:r>
            <a:r>
              <a:rPr lang="en-US" sz="2400" u="sng" dirty="0">
                <a:latin typeface="Arial" charset="0"/>
              </a:rPr>
              <a:t>protective layer</a:t>
            </a:r>
            <a:r>
              <a:rPr lang="en-US" sz="2400" dirty="0">
                <a:latin typeface="Arial" charset="0"/>
              </a:rPr>
              <a:t> around </a:t>
            </a:r>
            <a:r>
              <a:rPr lang="en-US" sz="2400" b="1" u="sng" dirty="0">
                <a:latin typeface="Arial" charset="0"/>
              </a:rPr>
              <a:t>ALL</a:t>
            </a:r>
            <a:r>
              <a:rPr lang="en-US" sz="2400" dirty="0">
                <a:latin typeface="Arial" charset="0"/>
              </a:rPr>
              <a:t> cells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For cells with cell </a:t>
            </a:r>
            <a:r>
              <a:rPr lang="en-US" sz="2400" dirty="0" err="1">
                <a:latin typeface="Arial" charset="0"/>
              </a:rPr>
              <a:t>walls,the</a:t>
            </a:r>
            <a:r>
              <a:rPr lang="en-US" sz="2400" dirty="0">
                <a:latin typeface="Arial" charset="0"/>
              </a:rPr>
              <a:t> cell membrane is </a:t>
            </a:r>
            <a:r>
              <a:rPr lang="en-US" sz="2400" u="sng" dirty="0">
                <a:latin typeface="Arial" charset="0"/>
              </a:rPr>
              <a:t>inside the cell wall</a:t>
            </a:r>
          </a:p>
          <a:p>
            <a:pPr eaLnBrk="1" hangingPunct="1"/>
            <a:r>
              <a:rPr lang="en-US" sz="2400" dirty="0" smtClean="0">
                <a:latin typeface="Arial" charset="0"/>
              </a:rPr>
              <a:t>Provides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structure </a:t>
            </a:r>
            <a:r>
              <a:rPr lang="en-US" sz="2400" dirty="0" smtClean="0">
                <a:latin typeface="Arial" charset="0"/>
              </a:rPr>
              <a:t>and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protection</a:t>
            </a:r>
            <a:r>
              <a:rPr lang="en-US" sz="2400" dirty="0" smtClean="0">
                <a:latin typeface="Arial" charset="0"/>
              </a:rPr>
              <a:t> for the plant, fungi, bacteria an algae cell.</a:t>
            </a:r>
            <a:endParaRPr lang="en-US" sz="2400" dirty="0">
              <a:latin typeface="Arial" charset="0"/>
            </a:endParaRPr>
          </a:p>
        </p:txBody>
      </p:sp>
      <p:pic>
        <p:nvPicPr>
          <p:cNvPr id="13322" name="Picture 10" descr="cytoplasm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2514600"/>
            <a:ext cx="29718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85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924800" cy="1143000"/>
          </a:xfrm>
        </p:spPr>
        <p:txBody>
          <a:bodyPr/>
          <a:lstStyle/>
          <a:p>
            <a:pPr eaLnBrk="1" hangingPunct="1"/>
            <a:r>
              <a:rPr lang="en-US" b="0" u="sng" dirty="0" smtClean="0">
                <a:latin typeface="Arial" charset="0"/>
              </a:rPr>
              <a:t>NUCLEUS</a:t>
            </a:r>
            <a:endParaRPr lang="en-US" dirty="0">
              <a:latin typeface="Arial" charset="0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56150" y="2362200"/>
            <a:ext cx="3775075" cy="42672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Control center </a:t>
            </a:r>
            <a:r>
              <a:rPr lang="en-US" sz="2400" dirty="0" smtClean="0">
                <a:latin typeface="Arial" charset="0"/>
              </a:rPr>
              <a:t>of the cell</a:t>
            </a:r>
          </a:p>
          <a:p>
            <a:pPr eaLnBrk="1" hangingPunct="1"/>
            <a:r>
              <a:rPr lang="en-US" sz="2400" dirty="0" smtClean="0">
                <a:latin typeface="Arial" charset="0"/>
              </a:rPr>
              <a:t>Directs </a:t>
            </a:r>
            <a:r>
              <a:rPr lang="en-US" sz="2400" dirty="0">
                <a:latin typeface="Arial" charset="0"/>
              </a:rPr>
              <a:t>all </a:t>
            </a:r>
            <a:r>
              <a:rPr lang="en-US" sz="2400" u="sng" dirty="0">
                <a:latin typeface="Arial" charset="0"/>
              </a:rPr>
              <a:t>cell activities</a:t>
            </a:r>
            <a:r>
              <a:rPr lang="en-US" sz="2400" dirty="0">
                <a:latin typeface="Arial" charset="0"/>
              </a:rPr>
              <a:t>  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Contains </a:t>
            </a:r>
            <a:r>
              <a:rPr lang="en-US" sz="2400" u="sng" dirty="0">
                <a:latin typeface="Arial" charset="0"/>
              </a:rPr>
              <a:t>instructions</a:t>
            </a:r>
            <a:r>
              <a:rPr lang="en-US" sz="2400" dirty="0">
                <a:latin typeface="Arial" charset="0"/>
              </a:rPr>
              <a:t> for everything the cell does</a:t>
            </a:r>
          </a:p>
          <a:p>
            <a:pPr eaLnBrk="1" hangingPunct="1"/>
            <a:r>
              <a:rPr lang="en-US" sz="2400" dirty="0">
                <a:latin typeface="Arial" charset="0"/>
              </a:rPr>
              <a:t>These instructions are found on a </a:t>
            </a:r>
            <a:r>
              <a:rPr lang="en-US" sz="2400" u="sng" dirty="0">
                <a:latin typeface="Arial" charset="0"/>
              </a:rPr>
              <a:t>hereditary</a:t>
            </a:r>
            <a:r>
              <a:rPr lang="en-US" sz="2400" dirty="0">
                <a:latin typeface="Arial" charset="0"/>
              </a:rPr>
              <a:t> material called </a:t>
            </a:r>
            <a:r>
              <a:rPr lang="en-US" sz="2400" u="sng" dirty="0">
                <a:latin typeface="Arial" charset="0"/>
              </a:rPr>
              <a:t>DNA</a:t>
            </a:r>
            <a:r>
              <a:rPr lang="en-US" sz="2400" dirty="0">
                <a:latin typeface="Arial" charset="0"/>
              </a:rPr>
              <a:t> </a:t>
            </a:r>
            <a:endParaRPr lang="en-US" sz="2400" dirty="0">
              <a:latin typeface="Arial" charset="0"/>
              <a:sym typeface="SureThingSymbols" charset="0"/>
            </a:endParaRPr>
          </a:p>
          <a:p>
            <a:pPr eaLnBrk="1" hangingPunct="1"/>
            <a:r>
              <a:rPr lang="en-US" sz="2400" dirty="0">
                <a:latin typeface="Arial" charset="0"/>
              </a:rPr>
              <a:t>Usually the </a:t>
            </a:r>
            <a:r>
              <a:rPr lang="en-US" sz="2400" u="sng" dirty="0">
                <a:latin typeface="Arial" charset="0"/>
              </a:rPr>
              <a:t>largest</a:t>
            </a:r>
            <a:r>
              <a:rPr lang="en-US" sz="2400" dirty="0">
                <a:latin typeface="Arial" charset="0"/>
              </a:rPr>
              <a:t> organelle</a:t>
            </a:r>
          </a:p>
        </p:txBody>
      </p:sp>
      <p:pic>
        <p:nvPicPr>
          <p:cNvPr id="16390" name="Picture 6" descr="nucl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65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8" descr="nucleus#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59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Powerhouse</a:t>
            </a:r>
            <a:r>
              <a:rPr lang="en-US" dirty="0" smtClean="0"/>
              <a:t> of the cell providing </a:t>
            </a:r>
            <a:r>
              <a:rPr lang="en-US" dirty="0" smtClean="0">
                <a:solidFill>
                  <a:srgbClr val="FFFF00"/>
                </a:solidFill>
              </a:rPr>
              <a:t>energy.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024388"/>
            <a:ext cx="3124200" cy="3300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28600"/>
            <a:ext cx="1942782" cy="17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75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Grp="1" noChangeArrowheads="1"/>
          </p:cNvSpPr>
          <p:nvPr>
            <p:ph type="title"/>
          </p:nvPr>
        </p:nvSpPr>
        <p:spPr>
          <a:xfrm>
            <a:off x="2895600" y="609600"/>
            <a:ext cx="5562599" cy="1141413"/>
          </a:xfrm>
        </p:spPr>
        <p:txBody>
          <a:bodyPr/>
          <a:lstStyle/>
          <a:p>
            <a:pPr eaLnBrk="1" hangingPunct="1"/>
            <a:r>
              <a:rPr lang="en-US" b="0" u="sng" dirty="0">
                <a:latin typeface="Arial" charset="0"/>
              </a:rPr>
              <a:t>CYTOPLASM</a:t>
            </a:r>
            <a:r>
              <a:rPr lang="en-US" dirty="0">
                <a:latin typeface="Arial" charset="0"/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3048000"/>
            <a:ext cx="7693025" cy="2209800"/>
          </a:xfrm>
        </p:spPr>
        <p:txBody>
          <a:bodyPr/>
          <a:lstStyle/>
          <a:p>
            <a:pPr eaLnBrk="1" hangingPunct="1"/>
            <a:r>
              <a:rPr lang="en-US" u="sng" dirty="0" smtClean="0">
                <a:solidFill>
                  <a:srgbClr val="FFFF00"/>
                </a:solidFill>
                <a:latin typeface="Arial" charset="0"/>
              </a:rPr>
              <a:t>jelly-</a:t>
            </a:r>
            <a:r>
              <a:rPr lang="en-US" u="sng" dirty="0">
                <a:solidFill>
                  <a:srgbClr val="FFFF00"/>
                </a:solidFill>
                <a:latin typeface="Arial" charset="0"/>
              </a:rPr>
              <a:t>like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fluid </a:t>
            </a:r>
            <a:r>
              <a:rPr lang="en-US" dirty="0" smtClean="0">
                <a:latin typeface="Arial" charset="0"/>
              </a:rPr>
              <a:t>inside </a:t>
            </a:r>
            <a:r>
              <a:rPr lang="en-US" dirty="0">
                <a:latin typeface="Arial" charset="0"/>
              </a:rPr>
              <a:t>cell membrane</a:t>
            </a:r>
          </a:p>
          <a:p>
            <a:pPr eaLnBrk="1" hangingPunct="1"/>
            <a:r>
              <a:rPr lang="en-US" dirty="0">
                <a:latin typeface="Arial" charset="0"/>
              </a:rPr>
              <a:t>constantly </a:t>
            </a:r>
            <a:r>
              <a:rPr lang="en-US" u="sng" dirty="0">
                <a:latin typeface="Arial" charset="0"/>
              </a:rPr>
              <a:t>flows</a:t>
            </a:r>
            <a:endParaRPr lang="en-US" dirty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like </a:t>
            </a:r>
            <a:r>
              <a:rPr lang="en-US" u="sng" dirty="0" smtClean="0">
                <a:latin typeface="Arial" charset="0"/>
              </a:rPr>
              <a:t>protoplasm or</a:t>
            </a:r>
          </a:p>
          <a:p>
            <a:pPr eaLnBrk="1" hangingPunct="1"/>
            <a:r>
              <a:rPr lang="en-US" u="sng" dirty="0" err="1" smtClean="0">
                <a:latin typeface="Arial" charset="0"/>
              </a:rPr>
              <a:t>gak</a:t>
            </a:r>
            <a:r>
              <a:rPr lang="en-US" dirty="0" smtClean="0">
                <a:latin typeface="Arial" charset="0"/>
              </a:rPr>
              <a:t>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Provides an </a:t>
            </a:r>
            <a:r>
              <a:rPr lang="en-US" dirty="0" err="1" smtClean="0">
                <a:latin typeface="Arial" charset="0"/>
              </a:rPr>
              <a:t>enviornment</a:t>
            </a:r>
            <a:r>
              <a:rPr lang="en-US" dirty="0" smtClean="0">
                <a:latin typeface="Arial" charset="0"/>
              </a:rPr>
              <a:t>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For organelles</a:t>
            </a:r>
            <a:endParaRPr lang="en-US" dirty="0">
              <a:latin typeface="Arial" charset="0"/>
            </a:endParaRPr>
          </a:p>
        </p:txBody>
      </p:sp>
      <p:pic>
        <p:nvPicPr>
          <p:cNvPr id="14340" name="Picture 4" descr="CYTOPLASM #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297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ytopla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85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764" b="14764"/>
          <a:stretch>
            <a:fillRect/>
          </a:stretch>
        </p:blipFill>
        <p:spPr>
          <a:xfrm>
            <a:off x="2554275" y="1981201"/>
            <a:ext cx="5902338" cy="3124200"/>
          </a:xfrm>
        </p:spPr>
      </p:pic>
      <p:sp>
        <p:nvSpPr>
          <p:cNvPr id="5" name="TextBox 4"/>
          <p:cNvSpPr txBox="1"/>
          <p:nvPr/>
        </p:nvSpPr>
        <p:spPr>
          <a:xfrm>
            <a:off x="1066800" y="5562600"/>
            <a:ext cx="723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Storage </a:t>
            </a:r>
            <a:r>
              <a:rPr lang="en-US" sz="3200" dirty="0" smtClean="0">
                <a:solidFill>
                  <a:srgbClr val="FFFF00"/>
                </a:solidFill>
              </a:rPr>
              <a:t>place</a:t>
            </a:r>
            <a:r>
              <a:rPr lang="en-US" sz="3200" dirty="0" smtClean="0"/>
              <a:t> for water, food and waste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2810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Golgi Body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085" b="18085"/>
          <a:stretch>
            <a:fillRect/>
          </a:stretch>
        </p:blipFill>
        <p:spPr>
          <a:xfrm>
            <a:off x="4281788" y="1981201"/>
            <a:ext cx="4174825" cy="2209800"/>
          </a:xfrm>
        </p:spPr>
      </p:pic>
      <p:sp>
        <p:nvSpPr>
          <p:cNvPr id="5" name="TextBox 4"/>
          <p:cNvSpPr txBox="1"/>
          <p:nvPr/>
        </p:nvSpPr>
        <p:spPr>
          <a:xfrm>
            <a:off x="1066800" y="518160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Gather molecules and combine them and build </a:t>
            </a:r>
            <a:r>
              <a:rPr lang="en-US" sz="3200" dirty="0" smtClean="0">
                <a:solidFill>
                  <a:srgbClr val="FFFF00"/>
                </a:solidFill>
              </a:rPr>
              <a:t>vesicles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718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42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684" b="16684"/>
          <a:stretch>
            <a:fillRect/>
          </a:stretch>
        </p:blipFill>
        <p:spPr>
          <a:xfrm>
            <a:off x="1143001" y="1981201"/>
            <a:ext cx="6400800" cy="3388044"/>
          </a:xfrm>
        </p:spPr>
      </p:pic>
      <p:sp>
        <p:nvSpPr>
          <p:cNvPr id="5" name="TextBox 4"/>
          <p:cNvSpPr txBox="1"/>
          <p:nvPr/>
        </p:nvSpPr>
        <p:spPr>
          <a:xfrm>
            <a:off x="609600" y="5715000"/>
            <a:ext cx="769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Produces </a:t>
            </a:r>
            <a:r>
              <a:rPr lang="en-US" sz="3200" dirty="0" smtClean="0">
                <a:solidFill>
                  <a:srgbClr val="FFFF00"/>
                </a:solidFill>
              </a:rPr>
              <a:t>proteins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31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E.R. – Endoplasmic Reticulum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Transportation System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359" y="2656668"/>
            <a:ext cx="4508241" cy="374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5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Lysosomes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67" b="10267"/>
          <a:stretch>
            <a:fillRect/>
          </a:stretch>
        </p:blipFill>
        <p:spPr>
          <a:xfrm>
            <a:off x="2362200" y="1981201"/>
            <a:ext cx="6094413" cy="3225868"/>
          </a:xfrm>
        </p:spPr>
      </p:pic>
      <p:sp>
        <p:nvSpPr>
          <p:cNvPr id="5" name="TextBox 4"/>
          <p:cNvSpPr txBox="1"/>
          <p:nvPr/>
        </p:nvSpPr>
        <p:spPr>
          <a:xfrm>
            <a:off x="609600" y="5486400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Break down </a:t>
            </a:r>
            <a:r>
              <a:rPr lang="en-US" sz="3200" dirty="0" smtClean="0">
                <a:solidFill>
                  <a:srgbClr val="FFFF00"/>
                </a:solidFill>
              </a:rPr>
              <a:t>food</a:t>
            </a:r>
            <a:r>
              <a:rPr lang="en-US" sz="3200" dirty="0" smtClean="0"/>
              <a:t> particles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1124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640" y="2967335"/>
            <a:ext cx="7686720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NOT made up of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Cells?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041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2" y="503256"/>
            <a:ext cx="7633088" cy="58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6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Chapter 3\300px-Prokaryote_cell_diagram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35063"/>
            <a:ext cx="777240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228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             Types </a:t>
            </a:r>
            <a:r>
              <a:rPr lang="en-US" sz="2800" dirty="0"/>
              <a:t>of Cells (Prokaryotes</a:t>
            </a:r>
            <a:r>
              <a:rPr lang="en-US" sz="12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6513"/>
            <a:ext cx="7772400" cy="22891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dirty="0"/>
              <a:t>Cells make up all living things.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/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441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28194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3209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0"/>
            <a:ext cx="1676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4384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additive="repl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 additive="repl"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 additive="repl"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 additive="repl"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1676400"/>
            <a:ext cx="7528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What is the definition of a cell:</a:t>
            </a:r>
          </a:p>
          <a:p>
            <a:endParaRPr lang="en-US" sz="3600" dirty="0" smtClean="0">
              <a:solidFill>
                <a:schemeClr val="accent2"/>
              </a:solidFill>
            </a:endParaRPr>
          </a:p>
          <a:p>
            <a:r>
              <a:rPr lang="en-US" sz="6600" u="sng" dirty="0" smtClean="0">
                <a:solidFill>
                  <a:schemeClr val="accent2"/>
                </a:solidFill>
              </a:rPr>
              <a:t>A cell is the smallest unit capable of life</a:t>
            </a:r>
            <a:endParaRPr lang="en-US" sz="6600" u="sng" dirty="0">
              <a:solidFill>
                <a:schemeClr val="accent2"/>
              </a:solidFill>
            </a:endParaRPr>
          </a:p>
          <a:p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0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8077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</a:pPr>
            <a:endParaRPr lang="en-US" sz="4400" dirty="0" smtClean="0">
              <a:solidFill>
                <a:srgbClr val="FFFF6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4400" dirty="0" smtClean="0">
                <a:solidFill>
                  <a:srgbClr val="FFFF66"/>
                </a:solidFill>
              </a:rPr>
              <a:t>Robert </a:t>
            </a:r>
            <a:r>
              <a:rPr lang="en-US" sz="4400" dirty="0">
                <a:solidFill>
                  <a:srgbClr val="FFFF66"/>
                </a:solidFill>
              </a:rPr>
              <a:t>Hooke discovered the first cells. Cork Cells were thought to have been these cells. </a:t>
            </a:r>
            <a:endParaRPr lang="en-US" sz="4400" dirty="0" smtClean="0">
              <a:solidFill>
                <a:srgbClr val="FFFF66"/>
              </a:solidFill>
            </a:endParaRPr>
          </a:p>
          <a:p>
            <a:pPr algn="ctr">
              <a:buClrTx/>
              <a:buFontTx/>
              <a:buNone/>
            </a:pPr>
            <a:r>
              <a:rPr lang="en-US" sz="4400" dirty="0" smtClean="0">
                <a:solidFill>
                  <a:srgbClr val="FFFF66"/>
                </a:solidFill>
              </a:rPr>
              <a:t>Anton </a:t>
            </a:r>
            <a:r>
              <a:rPr lang="en-US" sz="4400" dirty="0">
                <a:solidFill>
                  <a:srgbClr val="FFFF66"/>
                </a:solidFill>
              </a:rPr>
              <a:t>von Leeuwenhoek was first to observe one celled living things. </a:t>
            </a:r>
            <a:r>
              <a:rPr lang="en-US" sz="4400" dirty="0" smtClean="0">
                <a:solidFill>
                  <a:srgbClr val="FFFF66"/>
                </a:solidFill>
              </a:rPr>
              <a:t> </a:t>
            </a:r>
            <a:endParaRPr lang="en-US" sz="4400" dirty="0">
              <a:solidFill>
                <a:srgbClr val="FFFF66"/>
              </a:solidFill>
            </a:endParaRPr>
          </a:p>
        </p:txBody>
      </p:sp>
      <p:pic>
        <p:nvPicPr>
          <p:cNvPr id="3" name="Picture 8" descr="Hoo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3143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hoo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36" y="5410200"/>
            <a:ext cx="14680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Large image of Robert Hooke's drawing of cork seen through a 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152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292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SimSun"/>
        <a:cs typeface="SimSun"/>
      </a:majorFont>
      <a:minorFont>
        <a:latin typeface="Times New Roman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914</Words>
  <Application>Microsoft Macintosh PowerPoint</Application>
  <PresentationFormat>On-screen Show (4:3)</PresentationFormat>
  <Paragraphs>214</Paragraphs>
  <Slides>51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Scientific Method</vt:lpstr>
      <vt:lpstr>PowerPoint Presentation</vt:lpstr>
      <vt:lpstr>PowerPoint Presentation</vt:lpstr>
      <vt:lpstr>PowerPoint Presentation</vt:lpstr>
      <vt:lpstr>Cells make up all living things.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living things are made up of cells.</vt:lpstr>
      <vt:lpstr>A way to remember the 5 types of cells is to make up a sentence using the first letter in each type.</vt:lpstr>
      <vt:lpstr>Circle the first letter in each cell type</vt:lpstr>
      <vt:lpstr>Write your favorite sentence down to help you remember later.</vt:lpstr>
      <vt:lpstr>Plant Cells</vt:lpstr>
      <vt:lpstr>Plant cells</vt:lpstr>
      <vt:lpstr> Plant Cells</vt:lpstr>
      <vt:lpstr>PowerPoint Presentation</vt:lpstr>
      <vt:lpstr> Review Question #1: What do these plant cell organelles do?</vt:lpstr>
      <vt:lpstr>       </vt:lpstr>
      <vt:lpstr>       </vt:lpstr>
      <vt:lpstr>Question #2:</vt:lpstr>
      <vt:lpstr>Answer to question #2.</vt:lpstr>
      <vt:lpstr>Question #3:</vt:lpstr>
      <vt:lpstr>Answer to #3:</vt:lpstr>
      <vt:lpstr>PowerPoint Presentation</vt:lpstr>
      <vt:lpstr>PowerPoint Presentation</vt:lpstr>
      <vt:lpstr>CELL MEMBRANE </vt:lpstr>
      <vt:lpstr>Cell Jobs</vt:lpstr>
      <vt:lpstr>CELL WALL</vt:lpstr>
      <vt:lpstr>Chloroplasts</vt:lpstr>
      <vt:lpstr>CELL MEMBRANE </vt:lpstr>
      <vt:lpstr>NUCLEUS</vt:lpstr>
      <vt:lpstr>Mitochondrion</vt:lpstr>
      <vt:lpstr>CYTOPLASM </vt:lpstr>
      <vt:lpstr>Vacuole</vt:lpstr>
      <vt:lpstr>Golgi Body</vt:lpstr>
      <vt:lpstr>Ribosome</vt:lpstr>
      <vt:lpstr>E.R. – Endoplasmic Reticulum</vt:lpstr>
      <vt:lpstr>Lysosomes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Graves</dc:creator>
  <cp:lastModifiedBy>Kim Meyer</cp:lastModifiedBy>
  <cp:revision>34</cp:revision>
  <cp:lastPrinted>1601-01-01T00:00:00Z</cp:lastPrinted>
  <dcterms:created xsi:type="dcterms:W3CDTF">2002-09-25T13:50:43Z</dcterms:created>
  <dcterms:modified xsi:type="dcterms:W3CDTF">2016-01-24T20:16:25Z</dcterms:modified>
</cp:coreProperties>
</file>